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8" r:id="rId3"/>
    <p:sldId id="259" r:id="rId4"/>
    <p:sldId id="298" r:id="rId5"/>
    <p:sldId id="310" r:id="rId6"/>
    <p:sldId id="273" r:id="rId7"/>
    <p:sldId id="314" r:id="rId8"/>
    <p:sldId id="316" r:id="rId9"/>
    <p:sldId id="315" r:id="rId10"/>
    <p:sldId id="317" r:id="rId11"/>
    <p:sldId id="318" r:id="rId12"/>
    <p:sldId id="319" r:id="rId13"/>
    <p:sldId id="320" r:id="rId14"/>
    <p:sldId id="322" r:id="rId15"/>
    <p:sldId id="325" r:id="rId16"/>
    <p:sldId id="323" r:id="rId17"/>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834" y="126"/>
      </p:cViewPr>
      <p:guideLst>
        <p:guide orient="horz" pos="2160"/>
        <p:guide pos="3840"/>
      </p:guideLst>
    </p:cSldViewPr>
  </p:slideViewPr>
  <p:notesTextViewPr>
    <p:cViewPr>
      <p:scale>
        <a:sx n="100" d="100"/>
        <a:sy n="100" d="100"/>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777534-7154-4D63-8AAA-343871B2E292}" type="datetimeFigureOut">
              <a:rPr lang="zh-CN" altLang="en-US" smtClean="0"/>
              <a:t>2020/7/25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58C06-E8D5-4BF2-8A8A-2270599C0DB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userDrawn="1"/>
        </p:nvSpPr>
        <p:spPr>
          <a:xfrm>
            <a:off x="0" y="0"/>
            <a:ext cx="12190413" cy="6858000"/>
          </a:xfrm>
          <a:prstGeom prst="rect">
            <a:avLst/>
          </a:prstGeom>
          <a:gradFill>
            <a:gsLst>
              <a:gs pos="0">
                <a:schemeClr val="bg1"/>
              </a:gs>
              <a:gs pos="37000">
                <a:schemeClr val="bg1">
                  <a:alpha val="8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62558" y="188640"/>
            <a:ext cx="10971372" cy="562074"/>
          </a:xfrm>
        </p:spPr>
        <p:txBody>
          <a:bodyPr>
            <a:noAutofit/>
          </a:bodyPr>
          <a:lstStyle>
            <a:lvl1pPr algn="l">
              <a:defRPr sz="3200" b="1">
                <a:solidFill>
                  <a:schemeClr val="bg2"/>
                </a:solidFill>
              </a:defRPr>
            </a:lvl1pPr>
          </a:lstStyle>
          <a:p>
            <a:r>
              <a:rPr lang="zh-CN" altLang="en-US" dirty="0"/>
              <a:t>单击此处编辑母版标题样式</a:t>
            </a:r>
          </a:p>
        </p:txBody>
      </p:sp>
      <p:cxnSp>
        <p:nvCxnSpPr>
          <p:cNvPr id="5" name="直接连接符 4"/>
          <p:cNvCxnSpPr/>
          <p:nvPr userDrawn="1"/>
        </p:nvCxnSpPr>
        <p:spPr>
          <a:xfrm>
            <a:off x="262558" y="764704"/>
            <a:ext cx="117373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2020/7/25</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97482" y="1916832"/>
            <a:ext cx="8471470" cy="2592288"/>
          </a:xfrm>
          <a:prstGeom prst="homePlate">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Fort Minor - Remember The Name (Instrumental) - instrumenta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22798" y="-1683568"/>
            <a:ext cx="609600" cy="609600"/>
          </a:xfrm>
          <a:prstGeom prst="rect">
            <a:avLst/>
          </a:prstGeom>
        </p:spPr>
      </p:pic>
      <p:sp>
        <p:nvSpPr>
          <p:cNvPr id="23" name="文本框 15"/>
          <p:cNvSpPr txBox="1"/>
          <p:nvPr/>
        </p:nvSpPr>
        <p:spPr>
          <a:xfrm>
            <a:off x="406574" y="2139451"/>
            <a:ext cx="9439898" cy="1046428"/>
          </a:xfrm>
          <a:prstGeom prst="rect">
            <a:avLst/>
          </a:prstGeom>
          <a:noFill/>
        </p:spPr>
        <p:txBody>
          <a:bodyPr wrap="square" lIns="121908" tIns="60954" rIns="121908" bIns="60954" rtlCol="0">
            <a:spAutoFit/>
          </a:bodyPr>
          <a:lstStyle/>
          <a:p>
            <a:r>
              <a:rPr lang="zh-CN" altLang="en-US" sz="6000" b="1" dirty="0">
                <a:ln w="12700">
                  <a:noFill/>
                  <a:prstDash val="solid"/>
                </a:ln>
                <a:solidFill>
                  <a:schemeClr val="bg1"/>
                </a:solidFill>
                <a:latin typeface="+mj-ea"/>
              </a:rPr>
              <a:t>监控体系</a:t>
            </a:r>
            <a:endParaRPr lang="zh-CN" altLang="en-US" sz="6000" b="1" dirty="0">
              <a:ln w="12700">
                <a:noFill/>
                <a:prstDash val="solid"/>
              </a:ln>
              <a:solidFill>
                <a:schemeClr val="bg1"/>
              </a:solidFill>
              <a:effectLst/>
              <a:latin typeface="+mj-ea"/>
            </a:endParaRPr>
          </a:p>
        </p:txBody>
      </p:sp>
      <p:sp>
        <p:nvSpPr>
          <p:cNvPr id="25" name="TextBox 24"/>
          <p:cNvSpPr txBox="1"/>
          <p:nvPr/>
        </p:nvSpPr>
        <p:spPr>
          <a:xfrm>
            <a:off x="8255446" y="6237312"/>
            <a:ext cx="1757425" cy="369332"/>
          </a:xfrm>
          <a:prstGeom prst="rect">
            <a:avLst/>
          </a:prstGeom>
          <a:solidFill>
            <a:schemeClr val="tx2"/>
          </a:solidFill>
        </p:spPr>
        <p:txBody>
          <a:bodyPr wrap="square" lIns="121908" tIns="60954" rIns="121908" bIns="60954" rtlCol="0">
            <a:spAutoFit/>
          </a:bodyPr>
          <a:lstStyle/>
          <a:p>
            <a:pPr algn="ctr"/>
            <a:r>
              <a:rPr lang="zh-CN" altLang="en-US" sz="1600" dirty="0">
                <a:solidFill>
                  <a:schemeClr val="bg1"/>
                </a:solidFill>
                <a:latin typeface="方正兰亭黑简体" panose="02000000000000000000" pitchFamily="2" charset="-122"/>
                <a:ea typeface="方正兰亭黑简体" panose="02000000000000000000" pitchFamily="2" charset="-122"/>
              </a:rPr>
              <a:t>汇报人：盘振鹏</a:t>
            </a:r>
          </a:p>
        </p:txBody>
      </p:sp>
      <p:sp>
        <p:nvSpPr>
          <p:cNvPr id="27" name="TextBox 26"/>
          <p:cNvSpPr txBox="1"/>
          <p:nvPr/>
        </p:nvSpPr>
        <p:spPr>
          <a:xfrm>
            <a:off x="10150110" y="6237312"/>
            <a:ext cx="1757425" cy="369332"/>
          </a:xfrm>
          <a:prstGeom prst="rect">
            <a:avLst/>
          </a:prstGeom>
          <a:solidFill>
            <a:schemeClr val="tx2"/>
          </a:solidFill>
        </p:spPr>
        <p:txBody>
          <a:bodyPr wrap="square" lIns="121908" tIns="60954" rIns="121908" bIns="60954" rtlCol="0">
            <a:spAutoFit/>
          </a:bodyPr>
          <a:lstStyle/>
          <a:p>
            <a:pPr algn="ctr"/>
            <a:r>
              <a:rPr lang="zh-CN" altLang="en-US" sz="1600" dirty="0">
                <a:solidFill>
                  <a:schemeClr val="bg1"/>
                </a:solidFill>
                <a:latin typeface="方正兰亭黑简体" panose="02000000000000000000" pitchFamily="2" charset="-122"/>
                <a:ea typeface="方正兰亭黑简体" panose="02000000000000000000" pitchFamily="2" charset="-122"/>
              </a:rPr>
              <a:t>日期：</a:t>
            </a:r>
            <a:r>
              <a:rPr lang="en-US" altLang="zh-CN" sz="1600" dirty="0">
                <a:solidFill>
                  <a:schemeClr val="bg1"/>
                </a:solidFill>
                <a:latin typeface="方正兰亭黑简体" panose="02000000000000000000" pitchFamily="2" charset="-122"/>
                <a:ea typeface="方正兰亭黑简体" panose="02000000000000000000" pitchFamily="2" charset="-122"/>
              </a:rPr>
              <a:t>7</a:t>
            </a:r>
            <a:r>
              <a:rPr lang="zh-CN" altLang="en-US" sz="1600" dirty="0">
                <a:solidFill>
                  <a:schemeClr val="bg1"/>
                </a:solidFill>
                <a:latin typeface="方正兰亭黑简体" panose="02000000000000000000" pitchFamily="2" charset="-122"/>
                <a:ea typeface="方正兰亭黑简体" panose="02000000000000000000" pitchFamily="2" charset="-122"/>
              </a:rPr>
              <a:t>月</a:t>
            </a:r>
            <a:r>
              <a:rPr lang="en-US" altLang="zh-CN" sz="1600" dirty="0">
                <a:solidFill>
                  <a:schemeClr val="bg1"/>
                </a:solidFill>
                <a:latin typeface="方正兰亭黑简体" panose="02000000000000000000" pitchFamily="2" charset="-122"/>
                <a:ea typeface="方正兰亭黑简体" panose="02000000000000000000" pitchFamily="2" charset="-122"/>
              </a:rPr>
              <a:t>25</a:t>
            </a:r>
            <a:r>
              <a:rPr lang="zh-CN" altLang="en-US" sz="1600" dirty="0">
                <a:solidFill>
                  <a:schemeClr val="bg1"/>
                </a:solidFill>
                <a:latin typeface="方正兰亭黑简体" panose="02000000000000000000" pitchFamily="2" charset="-122"/>
                <a:ea typeface="方正兰亭黑简体" panose="02000000000000000000" pitchFamily="2" charset="-122"/>
              </a:rPr>
              <a:t>日</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600" fill="hold"/>
                                            <p:tgtEl>
                                              <p:spTgt spid="2"/>
                                            </p:tgtEl>
                                            <p:attrNameLst>
                                              <p:attrName>ppt_x</p:attrName>
                                            </p:attrNameLst>
                                          </p:cBhvr>
                                          <p:tavLst>
                                            <p:tav tm="0">
                                              <p:val>
                                                <p:strVal val="0-#ppt_w/2"/>
                                              </p:val>
                                            </p:tav>
                                            <p:tav tm="100000">
                                              <p:val>
                                                <p:strVal val="#ppt_x"/>
                                              </p:val>
                                            </p:tav>
                                          </p:tavLst>
                                        </p:anim>
                                        <p:anim calcmode="lin" valueType="num">
                                          <p:cBhvr additive="base">
                                            <p:cTn id="10" dur="60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600"/>
                                </p:stCondLst>
                                <p:childTnLst>
                                  <p:par>
                                    <p:cTn id="12" presetID="2" presetClass="entr" presetSubtype="2" fill="hold" grpId="0" nodeType="afterEffect" p14:presetBounceEnd="26000">
                                      <p:stCondLst>
                                        <p:cond delay="0"/>
                                      </p:stCondLst>
                                      <p:iterate type="lt">
                                        <p:tmPct val="10000"/>
                                      </p:iterate>
                                      <p:childTnLst>
                                        <p:set>
                                          <p:cBhvr>
                                            <p:cTn id="13" dur="1" fill="hold">
                                              <p:stCondLst>
                                                <p:cond delay="0"/>
                                              </p:stCondLst>
                                            </p:cTn>
                                            <p:tgtEl>
                                              <p:spTgt spid="23"/>
                                            </p:tgtEl>
                                            <p:attrNameLst>
                                              <p:attrName>style.visibility</p:attrName>
                                            </p:attrNameLst>
                                          </p:cBhvr>
                                          <p:to>
                                            <p:strVal val="visible"/>
                                          </p:to>
                                        </p:set>
                                        <p:anim calcmode="lin" valueType="num" p14:bounceEnd="26000">
                                          <p:cBhvr additive="base">
                                            <p:cTn id="14" dur="750" fill="hold"/>
                                            <p:tgtEl>
                                              <p:spTgt spid="23"/>
                                            </p:tgtEl>
                                            <p:attrNameLst>
                                              <p:attrName>ppt_x</p:attrName>
                                            </p:attrNameLst>
                                          </p:cBhvr>
                                          <p:tavLst>
                                            <p:tav tm="0">
                                              <p:val>
                                                <p:strVal val="1+#ppt_w/2"/>
                                              </p:val>
                                            </p:tav>
                                            <p:tav tm="100000">
                                              <p:val>
                                                <p:strVal val="#ppt_x"/>
                                              </p:val>
                                            </p:tav>
                                          </p:tavLst>
                                        </p:anim>
                                        <p:anim calcmode="lin" valueType="num" p14:bounceEnd="26000">
                                          <p:cBhvr additive="base">
                                            <p:cTn id="15" dur="750" fill="hold"/>
                                            <p:tgtEl>
                                              <p:spTgt spid="23"/>
                                            </p:tgtEl>
                                            <p:attrNameLst>
                                              <p:attrName>ppt_y</p:attrName>
                                            </p:attrNameLst>
                                          </p:cBhvr>
                                          <p:tavLst>
                                            <p:tav tm="0">
                                              <p:val>
                                                <p:strVal val="#ppt_y"/>
                                              </p:val>
                                            </p:tav>
                                            <p:tav tm="100000">
                                              <p:val>
                                                <p:strVal val="#ppt_y"/>
                                              </p:val>
                                            </p:tav>
                                          </p:tavLst>
                                        </p:anim>
                                      </p:childTnLst>
                                    </p:cTn>
                                  </p:par>
                                </p:childTnLst>
                              </p:cTn>
                            </p:par>
                            <p:par>
                              <p:cTn id="16" fill="hold">
                                <p:stCondLst>
                                  <p:cond delay="1575"/>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00"/>
                                            <p:tgtEl>
                                              <p:spTgt spid="25"/>
                                            </p:tgtEl>
                                          </p:cBhvr>
                                        </p:animEffect>
                                        <p:anim calcmode="lin" valueType="num">
                                          <p:cBhvr>
                                            <p:cTn id="20" dur="300" fill="hold"/>
                                            <p:tgtEl>
                                              <p:spTgt spid="25"/>
                                            </p:tgtEl>
                                            <p:attrNameLst>
                                              <p:attrName>ppt_x</p:attrName>
                                            </p:attrNameLst>
                                          </p:cBhvr>
                                          <p:tavLst>
                                            <p:tav tm="0">
                                              <p:val>
                                                <p:strVal val="#ppt_x"/>
                                              </p:val>
                                            </p:tav>
                                            <p:tav tm="100000">
                                              <p:val>
                                                <p:strVal val="#ppt_x"/>
                                              </p:val>
                                            </p:tav>
                                          </p:tavLst>
                                        </p:anim>
                                        <p:anim calcmode="lin" valueType="num">
                                          <p:cBhvr>
                                            <p:cTn id="21" dur="3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1875"/>
                                </p:stCondLst>
                                <p:childTnLst>
                                  <p:par>
                                    <p:cTn id="23" presetID="42"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300"/>
                                            <p:tgtEl>
                                              <p:spTgt spid="27"/>
                                            </p:tgtEl>
                                          </p:cBhvr>
                                        </p:animEffect>
                                        <p:anim calcmode="lin" valueType="num">
                                          <p:cBhvr>
                                            <p:cTn id="26" dur="300" fill="hold"/>
                                            <p:tgtEl>
                                              <p:spTgt spid="27"/>
                                            </p:tgtEl>
                                            <p:attrNameLst>
                                              <p:attrName>ppt_x</p:attrName>
                                            </p:attrNameLst>
                                          </p:cBhvr>
                                          <p:tavLst>
                                            <p:tav tm="0">
                                              <p:val>
                                                <p:strVal val="#ppt_x"/>
                                              </p:val>
                                            </p:tav>
                                            <p:tav tm="100000">
                                              <p:val>
                                                <p:strVal val="#ppt_x"/>
                                              </p:val>
                                            </p:tav>
                                          </p:tavLst>
                                        </p:anim>
                                        <p:anim calcmode="lin" valueType="num">
                                          <p:cBhvr>
                                            <p:cTn id="27" dur="3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8" repeatCount="indefinite" fill="hold" display="0">
                      <p:stCondLst>
                        <p:cond delay="indefinite"/>
                      </p:stCondLst>
                      <p:endCondLst>
                        <p:cond evt="onStopAudio" delay="0">
                          <p:tgtEl>
                            <p:sldTgt/>
                          </p:tgtEl>
                        </p:cond>
                      </p:endCondLst>
                    </p:cTn>
                    <p:tgtEl>
                      <p:spTgt spid="8"/>
                    </p:tgtEl>
                  </p:cMediaNode>
                </p:audio>
              </p:childTnLst>
            </p:cTn>
          </p:par>
        </p:tnLst>
        <p:bldLst>
          <p:bldP spid="2" grpId="0" animBg="1"/>
          <p:bldP spid="23" grpId="0"/>
          <p:bldP spid="25"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600" fill="hold"/>
                                            <p:tgtEl>
                                              <p:spTgt spid="2"/>
                                            </p:tgtEl>
                                            <p:attrNameLst>
                                              <p:attrName>ppt_x</p:attrName>
                                            </p:attrNameLst>
                                          </p:cBhvr>
                                          <p:tavLst>
                                            <p:tav tm="0">
                                              <p:val>
                                                <p:strVal val="0-#ppt_w/2"/>
                                              </p:val>
                                            </p:tav>
                                            <p:tav tm="100000">
                                              <p:val>
                                                <p:strVal val="#ppt_x"/>
                                              </p:val>
                                            </p:tav>
                                          </p:tavLst>
                                        </p:anim>
                                        <p:anim calcmode="lin" valueType="num">
                                          <p:cBhvr additive="base">
                                            <p:cTn id="10" dur="60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600"/>
                                </p:stCondLst>
                                <p:childTnLst>
                                  <p:par>
                                    <p:cTn id="12" presetID="2" presetClass="entr" presetSubtype="2" fill="hold" grpId="0" nodeType="afterEffect">
                                      <p:stCondLst>
                                        <p:cond delay="0"/>
                                      </p:stCondLst>
                                      <p:iterate type="lt">
                                        <p:tmPct val="10000"/>
                                      </p:iterate>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750" fill="hold"/>
                                            <p:tgtEl>
                                              <p:spTgt spid="23"/>
                                            </p:tgtEl>
                                            <p:attrNameLst>
                                              <p:attrName>ppt_x</p:attrName>
                                            </p:attrNameLst>
                                          </p:cBhvr>
                                          <p:tavLst>
                                            <p:tav tm="0">
                                              <p:val>
                                                <p:strVal val="1+#ppt_w/2"/>
                                              </p:val>
                                            </p:tav>
                                            <p:tav tm="100000">
                                              <p:val>
                                                <p:strVal val="#ppt_x"/>
                                              </p:val>
                                            </p:tav>
                                          </p:tavLst>
                                        </p:anim>
                                        <p:anim calcmode="lin" valueType="num">
                                          <p:cBhvr additive="base">
                                            <p:cTn id="15" dur="750" fill="hold"/>
                                            <p:tgtEl>
                                              <p:spTgt spid="23"/>
                                            </p:tgtEl>
                                            <p:attrNameLst>
                                              <p:attrName>ppt_y</p:attrName>
                                            </p:attrNameLst>
                                          </p:cBhvr>
                                          <p:tavLst>
                                            <p:tav tm="0">
                                              <p:val>
                                                <p:strVal val="#ppt_y"/>
                                              </p:val>
                                            </p:tav>
                                            <p:tav tm="100000">
                                              <p:val>
                                                <p:strVal val="#ppt_y"/>
                                              </p:val>
                                            </p:tav>
                                          </p:tavLst>
                                        </p:anim>
                                      </p:childTnLst>
                                    </p:cTn>
                                  </p:par>
                                </p:childTnLst>
                              </p:cTn>
                            </p:par>
                            <p:par>
                              <p:cTn id="16" fill="hold">
                                <p:stCondLst>
                                  <p:cond delay="1575"/>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00"/>
                                            <p:tgtEl>
                                              <p:spTgt spid="25"/>
                                            </p:tgtEl>
                                          </p:cBhvr>
                                        </p:animEffect>
                                        <p:anim calcmode="lin" valueType="num">
                                          <p:cBhvr>
                                            <p:cTn id="20" dur="300" fill="hold"/>
                                            <p:tgtEl>
                                              <p:spTgt spid="25"/>
                                            </p:tgtEl>
                                            <p:attrNameLst>
                                              <p:attrName>ppt_x</p:attrName>
                                            </p:attrNameLst>
                                          </p:cBhvr>
                                          <p:tavLst>
                                            <p:tav tm="0">
                                              <p:val>
                                                <p:strVal val="#ppt_x"/>
                                              </p:val>
                                            </p:tav>
                                            <p:tav tm="100000">
                                              <p:val>
                                                <p:strVal val="#ppt_x"/>
                                              </p:val>
                                            </p:tav>
                                          </p:tavLst>
                                        </p:anim>
                                        <p:anim calcmode="lin" valueType="num">
                                          <p:cBhvr>
                                            <p:cTn id="21" dur="3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1875"/>
                                </p:stCondLst>
                                <p:childTnLst>
                                  <p:par>
                                    <p:cTn id="23" presetID="42"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300"/>
                                            <p:tgtEl>
                                              <p:spTgt spid="27"/>
                                            </p:tgtEl>
                                          </p:cBhvr>
                                        </p:animEffect>
                                        <p:anim calcmode="lin" valueType="num">
                                          <p:cBhvr>
                                            <p:cTn id="26" dur="300" fill="hold"/>
                                            <p:tgtEl>
                                              <p:spTgt spid="27"/>
                                            </p:tgtEl>
                                            <p:attrNameLst>
                                              <p:attrName>ppt_x</p:attrName>
                                            </p:attrNameLst>
                                          </p:cBhvr>
                                          <p:tavLst>
                                            <p:tav tm="0">
                                              <p:val>
                                                <p:strVal val="#ppt_x"/>
                                              </p:val>
                                            </p:tav>
                                            <p:tav tm="100000">
                                              <p:val>
                                                <p:strVal val="#ppt_x"/>
                                              </p:val>
                                            </p:tav>
                                          </p:tavLst>
                                        </p:anim>
                                        <p:anim calcmode="lin" valueType="num">
                                          <p:cBhvr>
                                            <p:cTn id="27" dur="3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8" repeatCount="indefinite" fill="hold" display="0">
                      <p:stCondLst>
                        <p:cond delay="indefinite"/>
                      </p:stCondLst>
                      <p:endCondLst>
                        <p:cond evt="onStopAudio" delay="0">
                          <p:tgtEl>
                            <p:sldTgt/>
                          </p:tgtEl>
                        </p:cond>
                      </p:endCondLst>
                    </p:cTn>
                    <p:tgtEl>
                      <p:spTgt spid="8"/>
                    </p:tgtEl>
                  </p:cMediaNode>
                </p:audio>
              </p:childTnLst>
            </p:cTn>
          </p:par>
        </p:tnLst>
        <p:bldLst>
          <p:bldP spid="2" grpId="0" animBg="1"/>
          <p:bldP spid="23" grpId="0"/>
          <p:bldP spid="25" grpId="0" animBg="1"/>
          <p:bldP spid="2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40" y="311449"/>
            <a:ext cx="4331743"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标题 42"/>
          <p:cNvSpPr>
            <a:spLocks noGrp="1"/>
          </p:cNvSpPr>
          <p:nvPr>
            <p:ph type="title"/>
          </p:nvPr>
        </p:nvSpPr>
        <p:spPr>
          <a:xfrm>
            <a:off x="742853" y="742951"/>
            <a:ext cx="3476172" cy="4962524"/>
          </a:xfrm>
        </p:spPr>
        <p:txBody>
          <a:bodyPr>
            <a:normAutofit/>
          </a:bodyPr>
          <a:lstStyle/>
          <a:p>
            <a:pPr algn="ctr"/>
            <a:r>
              <a:rPr lang="zh-CN" altLang="en-US" sz="4800" dirty="0">
                <a:solidFill>
                  <a:srgbClr val="FFFFFF"/>
                </a:solidFill>
              </a:rPr>
              <a:t>监控指标</a:t>
            </a:r>
          </a:p>
        </p:txBody>
      </p:sp>
      <p:pic>
        <p:nvPicPr>
          <p:cNvPr id="22" name="图片 21" descr="图片包含 游戏机, 文字, 地图&#10;&#10;描述已自动生成">
            <a:extLst>
              <a:ext uri="{FF2B5EF4-FFF2-40B4-BE49-F238E27FC236}">
                <a16:creationId xmlns:a16="http://schemas.microsoft.com/office/drawing/2014/main" id="{BEFDD9D7-2D93-4417-AC68-E637A7A53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456" y="492573"/>
            <a:ext cx="5028080" cy="5880796"/>
          </a:xfrm>
          <a:prstGeom prst="rect">
            <a:avLst/>
          </a:prstGeom>
        </p:spPr>
      </p:pic>
    </p:spTree>
    <p:extLst>
      <p:ext uri="{BB962C8B-B14F-4D97-AF65-F5344CB8AC3E}">
        <p14:creationId xmlns:p14="http://schemas.microsoft.com/office/powerpoint/2010/main" val="259584646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0990" y="1484784"/>
            <a:ext cx="4104456" cy="4104456"/>
          </a:xfrm>
          <a:prstGeom prst="rect">
            <a:avLst/>
          </a:prstGeom>
          <a:solidFill>
            <a:schemeClr val="bg1">
              <a:alpha val="7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969444" y="3153742"/>
            <a:ext cx="2441694" cy="769441"/>
          </a:xfrm>
          <a:prstGeom prst="rect">
            <a:avLst/>
          </a:prstGeom>
          <a:noFill/>
        </p:spPr>
        <p:txBody>
          <a:bodyPr wrap="none" rtlCol="0">
            <a:spAutoFit/>
          </a:bodyPr>
          <a:lstStyle/>
          <a:p>
            <a:pPr algn="ctr"/>
            <a:r>
              <a:rPr lang="zh-CN" altLang="en-US" sz="4400" b="1" dirty="0">
                <a:ln w="12700">
                  <a:noFill/>
                  <a:prstDash val="solid"/>
                </a:ln>
                <a:solidFill>
                  <a:schemeClr val="accent1"/>
                </a:solidFill>
                <a:latin typeface="+mj-ea"/>
                <a:ea typeface="+mj-ea"/>
              </a:rPr>
              <a:t>监控整合</a:t>
            </a:r>
          </a:p>
        </p:txBody>
      </p:sp>
      <p:sp>
        <p:nvSpPr>
          <p:cNvPr id="12" name="矩形 11"/>
          <p:cNvSpPr/>
          <p:nvPr/>
        </p:nvSpPr>
        <p:spPr>
          <a:xfrm>
            <a:off x="4367014" y="3863369"/>
            <a:ext cx="3646550" cy="707886"/>
          </a:xfrm>
          <a:prstGeom prst="rect">
            <a:avLst/>
          </a:prstGeom>
        </p:spPr>
        <p:txBody>
          <a:bodyPr wrap="square">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sp>
        <p:nvSpPr>
          <p:cNvPr id="13" name="TextBox 12"/>
          <p:cNvSpPr txBox="1"/>
          <p:nvPr/>
        </p:nvSpPr>
        <p:spPr>
          <a:xfrm>
            <a:off x="5623467" y="2348880"/>
            <a:ext cx="1133644" cy="1015663"/>
          </a:xfrm>
          <a:prstGeom prst="rect">
            <a:avLst/>
          </a:prstGeom>
          <a:noFill/>
        </p:spPr>
        <p:txBody>
          <a:bodyPr wrap="none" rtlCol="0">
            <a:spAutoFit/>
          </a:bodyPr>
          <a:lstStyle/>
          <a:p>
            <a:pPr algn="ctr"/>
            <a:r>
              <a:rPr lang="en-US" altLang="zh-CN" sz="6000" b="1" dirty="0">
                <a:ln w="12700">
                  <a:noFill/>
                  <a:prstDash val="solid"/>
                </a:ln>
                <a:solidFill>
                  <a:schemeClr val="tx2"/>
                </a:solidFill>
                <a:latin typeface="+mj-ea"/>
                <a:ea typeface="+mj-ea"/>
              </a:rPr>
              <a:t>03</a:t>
            </a:r>
            <a:endParaRPr lang="zh-CN" altLang="en-US" sz="6000" b="1" dirty="0">
              <a:ln w="12700">
                <a:noFill/>
                <a:prstDash val="solid"/>
              </a:ln>
              <a:solidFill>
                <a:schemeClr val="tx2"/>
              </a:solidFill>
              <a:latin typeface="+mj-ea"/>
              <a:ea typeface="+mj-ea"/>
            </a:endParaRPr>
          </a:p>
        </p:txBody>
      </p:sp>
    </p:spTree>
    <p:extLst>
      <p:ext uri="{BB962C8B-B14F-4D97-AF65-F5344CB8AC3E}">
        <p14:creationId xmlns:p14="http://schemas.microsoft.com/office/powerpoint/2010/main" val="38953522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52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fltVal val="0.5"/>
                                          </p:val>
                                        </p:tav>
                                        <p:tav tm="100000">
                                          <p:val>
                                            <p:strVal val="#ppt_x"/>
                                          </p:val>
                                        </p:tav>
                                      </p:tavLst>
                                    </p:anim>
                                    <p:anim calcmode="lin" valueType="num">
                                      <p:cBhvr>
                                        <p:cTn id="26" dur="1000" fill="hold"/>
                                        <p:tgtEl>
                                          <p:spTgt spid="10"/>
                                        </p:tgtEl>
                                        <p:attrNameLst>
                                          <p:attrName>ppt_y</p:attrName>
                                        </p:attrNameLst>
                                      </p:cBhvr>
                                      <p:tavLst>
                                        <p:tav tm="0">
                                          <p:val>
                                            <p:fltVal val="0.5"/>
                                          </p:val>
                                        </p:tav>
                                        <p:tav tm="100000">
                                          <p:val>
                                            <p:strVal val="#ppt_y"/>
                                          </p:val>
                                        </p:tav>
                                      </p:tavLst>
                                    </p:anim>
                                  </p:childTnLst>
                                </p:cTn>
                              </p:par>
                            </p:childTnLst>
                          </p:cTn>
                        </p:par>
                        <p:par>
                          <p:cTn id="27" fill="hold">
                            <p:stCondLst>
                              <p:cond delay="330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1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41400" y="3873053"/>
            <a:ext cx="2068760" cy="1880396"/>
            <a:chOff x="1030439" y="3618023"/>
            <a:chExt cx="1551772" cy="1410297"/>
          </a:xfrm>
        </p:grpSpPr>
        <p:sp>
          <p:nvSpPr>
            <p:cNvPr id="4" name="椭圆 1"/>
            <p:cNvSpPr/>
            <p:nvPr/>
          </p:nvSpPr>
          <p:spPr>
            <a:xfrm>
              <a:off x="1030439" y="4252434"/>
              <a:ext cx="1551772" cy="775886"/>
            </a:xfrm>
            <a:custGeom>
              <a:avLst/>
              <a:gdLst/>
              <a:ahLst/>
              <a:cxnLst/>
              <a:rect l="l" t="t" r="r" b="b"/>
              <a:pathLst>
                <a:path w="3240360" h="1620180">
                  <a:moveTo>
                    <a:pt x="0" y="0"/>
                  </a:moveTo>
                  <a:lnTo>
                    <a:pt x="671900" y="0"/>
                  </a:lnTo>
                  <a:cubicBezTo>
                    <a:pt x="671900" y="523721"/>
                    <a:pt x="1096459" y="948280"/>
                    <a:pt x="1620180" y="948280"/>
                  </a:cubicBezTo>
                  <a:cubicBezTo>
                    <a:pt x="2143901" y="948280"/>
                    <a:pt x="2568460" y="523721"/>
                    <a:pt x="2568460" y="0"/>
                  </a:cubicBezTo>
                  <a:lnTo>
                    <a:pt x="3240360" y="0"/>
                  </a:lnTo>
                  <a:cubicBezTo>
                    <a:pt x="3240360" y="894801"/>
                    <a:pt x="2514981" y="1620180"/>
                    <a:pt x="1620180" y="1620180"/>
                  </a:cubicBezTo>
                  <a:cubicBezTo>
                    <a:pt x="725379" y="1620180"/>
                    <a:pt x="0" y="89480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grpSp>
          <p:nvGrpSpPr>
            <p:cNvPr id="5" name="组合 4"/>
            <p:cNvGrpSpPr/>
            <p:nvPr/>
          </p:nvGrpSpPr>
          <p:grpSpPr>
            <a:xfrm>
              <a:off x="1139650" y="3618023"/>
              <a:ext cx="1365121" cy="947175"/>
              <a:chOff x="1139650" y="3618023"/>
              <a:chExt cx="1365121" cy="947175"/>
            </a:xfrm>
          </p:grpSpPr>
          <p:sp>
            <p:nvSpPr>
              <p:cNvPr id="6" name="椭圆 5"/>
              <p:cNvSpPr/>
              <p:nvPr/>
            </p:nvSpPr>
            <p:spPr bwMode="auto">
              <a:xfrm rot="1267204">
                <a:off x="1402404" y="3739108"/>
                <a:ext cx="826088" cy="8260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cxnSp>
            <p:nvCxnSpPr>
              <p:cNvPr id="7" name="直接连接符 6"/>
              <p:cNvCxnSpPr/>
              <p:nvPr/>
            </p:nvCxnSpPr>
            <p:spPr>
              <a:xfrm>
                <a:off x="1139650" y="3618023"/>
                <a:ext cx="13651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06325" y="3618024"/>
                <a:ext cx="0" cy="1148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22777" y="3933056"/>
                <a:ext cx="754151" cy="253916"/>
              </a:xfrm>
              <a:prstGeom prst="rect">
                <a:avLst/>
              </a:prstGeom>
              <a:noFill/>
            </p:spPr>
            <p:txBody>
              <a:bodyPr wrap="none" rtlCol="0">
                <a:spAutoFit/>
              </a:bodyPr>
              <a:lstStyle/>
              <a:p>
                <a:r>
                  <a:rPr lang="zh-CN" altLang="en-US" sz="1600" dirty="0">
                    <a:solidFill>
                      <a:schemeClr val="bg1"/>
                    </a:solidFill>
                  </a:rPr>
                  <a:t>事件汇总</a:t>
                </a:r>
              </a:p>
            </p:txBody>
          </p:sp>
        </p:grpSp>
      </p:grpSp>
      <p:grpSp>
        <p:nvGrpSpPr>
          <p:cNvPr id="10" name="组合 9"/>
          <p:cNvGrpSpPr/>
          <p:nvPr/>
        </p:nvGrpSpPr>
        <p:grpSpPr>
          <a:xfrm>
            <a:off x="3737673" y="2034368"/>
            <a:ext cx="2068760" cy="2153833"/>
            <a:chOff x="2902888" y="2239009"/>
            <a:chExt cx="1551772" cy="1615375"/>
          </a:xfrm>
        </p:grpSpPr>
        <p:sp>
          <p:nvSpPr>
            <p:cNvPr id="11" name="椭圆 1"/>
            <p:cNvSpPr/>
            <p:nvPr/>
          </p:nvSpPr>
          <p:spPr>
            <a:xfrm>
              <a:off x="2902888" y="2700792"/>
              <a:ext cx="1551772" cy="775886"/>
            </a:xfrm>
            <a:custGeom>
              <a:avLst/>
              <a:gdLst/>
              <a:ahLst/>
              <a:cxnLst/>
              <a:rect l="l" t="t" r="r" b="b"/>
              <a:pathLst>
                <a:path w="3240360" h="1620180">
                  <a:moveTo>
                    <a:pt x="0" y="0"/>
                  </a:moveTo>
                  <a:lnTo>
                    <a:pt x="671900" y="0"/>
                  </a:lnTo>
                  <a:cubicBezTo>
                    <a:pt x="671900" y="523721"/>
                    <a:pt x="1096459" y="948280"/>
                    <a:pt x="1620180" y="948280"/>
                  </a:cubicBezTo>
                  <a:cubicBezTo>
                    <a:pt x="2143901" y="948280"/>
                    <a:pt x="2568460" y="523721"/>
                    <a:pt x="2568460" y="0"/>
                  </a:cubicBezTo>
                  <a:lnTo>
                    <a:pt x="3240360" y="0"/>
                  </a:lnTo>
                  <a:cubicBezTo>
                    <a:pt x="3240360" y="894801"/>
                    <a:pt x="2514981" y="1620180"/>
                    <a:pt x="1620180" y="1620180"/>
                  </a:cubicBezTo>
                  <a:cubicBezTo>
                    <a:pt x="725379" y="1620180"/>
                    <a:pt x="0" y="89480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sp>
          <p:nvSpPr>
            <p:cNvPr id="12" name="椭圆 11"/>
            <p:cNvSpPr/>
            <p:nvPr/>
          </p:nvSpPr>
          <p:spPr bwMode="auto">
            <a:xfrm rot="1267204">
              <a:off x="3283185" y="2239009"/>
              <a:ext cx="802497" cy="802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cxnSp>
          <p:nvCxnSpPr>
            <p:cNvPr id="13" name="直接连接符 12"/>
            <p:cNvCxnSpPr/>
            <p:nvPr/>
          </p:nvCxnSpPr>
          <p:spPr>
            <a:xfrm>
              <a:off x="2996214" y="3854372"/>
              <a:ext cx="13651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682187" y="3503169"/>
              <a:ext cx="420" cy="3512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4985" y="2395058"/>
              <a:ext cx="754150" cy="253916"/>
            </a:xfrm>
            <a:prstGeom prst="rect">
              <a:avLst/>
            </a:prstGeom>
            <a:noFill/>
          </p:spPr>
          <p:txBody>
            <a:bodyPr wrap="none" rtlCol="0">
              <a:spAutoFit/>
            </a:bodyPr>
            <a:lstStyle/>
            <a:p>
              <a:r>
                <a:rPr lang="zh-CN" altLang="en-US" sz="1600" dirty="0">
                  <a:solidFill>
                    <a:schemeClr val="bg1"/>
                  </a:solidFill>
                </a:rPr>
                <a:t>统一可视</a:t>
              </a:r>
            </a:p>
          </p:txBody>
        </p:sp>
      </p:grpSp>
      <p:grpSp>
        <p:nvGrpSpPr>
          <p:cNvPr id="16" name="组合 15"/>
          <p:cNvGrpSpPr/>
          <p:nvPr/>
        </p:nvGrpSpPr>
        <p:grpSpPr>
          <a:xfrm>
            <a:off x="6233947" y="3849698"/>
            <a:ext cx="2068760" cy="1888329"/>
            <a:chOff x="4775337" y="3600507"/>
            <a:chExt cx="1551772" cy="1416247"/>
          </a:xfrm>
        </p:grpSpPr>
        <p:sp>
          <p:nvSpPr>
            <p:cNvPr id="17" name="椭圆 16"/>
            <p:cNvSpPr/>
            <p:nvPr/>
          </p:nvSpPr>
          <p:spPr bwMode="auto">
            <a:xfrm rot="1267204">
              <a:off x="5132056" y="3731833"/>
              <a:ext cx="843072" cy="8430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sp>
          <p:nvSpPr>
            <p:cNvPr id="18" name="椭圆 1"/>
            <p:cNvSpPr/>
            <p:nvPr/>
          </p:nvSpPr>
          <p:spPr>
            <a:xfrm>
              <a:off x="4775337" y="4240868"/>
              <a:ext cx="1551772" cy="775886"/>
            </a:xfrm>
            <a:custGeom>
              <a:avLst/>
              <a:gdLst/>
              <a:ahLst/>
              <a:cxnLst/>
              <a:rect l="l" t="t" r="r" b="b"/>
              <a:pathLst>
                <a:path w="3240360" h="1620180">
                  <a:moveTo>
                    <a:pt x="0" y="0"/>
                  </a:moveTo>
                  <a:lnTo>
                    <a:pt x="671900" y="0"/>
                  </a:lnTo>
                  <a:cubicBezTo>
                    <a:pt x="671900" y="523721"/>
                    <a:pt x="1096459" y="948280"/>
                    <a:pt x="1620180" y="948280"/>
                  </a:cubicBezTo>
                  <a:cubicBezTo>
                    <a:pt x="2143901" y="948280"/>
                    <a:pt x="2568460" y="523721"/>
                    <a:pt x="2568460" y="0"/>
                  </a:cubicBezTo>
                  <a:lnTo>
                    <a:pt x="3240360" y="0"/>
                  </a:lnTo>
                  <a:cubicBezTo>
                    <a:pt x="3240360" y="894801"/>
                    <a:pt x="2514981" y="1620180"/>
                    <a:pt x="1620180" y="1620180"/>
                  </a:cubicBezTo>
                  <a:cubicBezTo>
                    <a:pt x="725379" y="1620180"/>
                    <a:pt x="0" y="89480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cxnSp>
          <p:nvCxnSpPr>
            <p:cNvPr id="19" name="直接连接符 18"/>
            <p:cNvCxnSpPr/>
            <p:nvPr/>
          </p:nvCxnSpPr>
          <p:spPr>
            <a:xfrm>
              <a:off x="4868663" y="3600507"/>
              <a:ext cx="13651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551222" y="3600508"/>
              <a:ext cx="0" cy="1148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90227" y="3933056"/>
              <a:ext cx="754150" cy="253916"/>
            </a:xfrm>
            <a:prstGeom prst="rect">
              <a:avLst/>
            </a:prstGeom>
            <a:noFill/>
          </p:spPr>
          <p:txBody>
            <a:bodyPr wrap="none" rtlCol="0">
              <a:spAutoFit/>
            </a:bodyPr>
            <a:lstStyle/>
            <a:p>
              <a:r>
                <a:rPr lang="zh-CN" altLang="en-US" sz="1600" dirty="0">
                  <a:solidFill>
                    <a:schemeClr val="bg1"/>
                  </a:solidFill>
                </a:rPr>
                <a:t>报警阀值</a:t>
              </a:r>
            </a:p>
          </p:txBody>
        </p:sp>
      </p:grpSp>
      <p:grpSp>
        <p:nvGrpSpPr>
          <p:cNvPr id="22" name="组合 21"/>
          <p:cNvGrpSpPr/>
          <p:nvPr/>
        </p:nvGrpSpPr>
        <p:grpSpPr>
          <a:xfrm>
            <a:off x="8974694" y="1953656"/>
            <a:ext cx="2068760" cy="2153833"/>
            <a:chOff x="6831165" y="2178475"/>
            <a:chExt cx="1551772" cy="1615375"/>
          </a:xfrm>
        </p:grpSpPr>
        <p:sp>
          <p:nvSpPr>
            <p:cNvPr id="23" name="椭圆 1"/>
            <p:cNvSpPr/>
            <p:nvPr/>
          </p:nvSpPr>
          <p:spPr>
            <a:xfrm>
              <a:off x="6831165" y="2640258"/>
              <a:ext cx="1551772" cy="775886"/>
            </a:xfrm>
            <a:custGeom>
              <a:avLst/>
              <a:gdLst/>
              <a:ahLst/>
              <a:cxnLst/>
              <a:rect l="l" t="t" r="r" b="b"/>
              <a:pathLst>
                <a:path w="3240360" h="1620180">
                  <a:moveTo>
                    <a:pt x="0" y="0"/>
                  </a:moveTo>
                  <a:lnTo>
                    <a:pt x="671900" y="0"/>
                  </a:lnTo>
                  <a:cubicBezTo>
                    <a:pt x="671900" y="523721"/>
                    <a:pt x="1096459" y="948280"/>
                    <a:pt x="1620180" y="948280"/>
                  </a:cubicBezTo>
                  <a:cubicBezTo>
                    <a:pt x="2143901" y="948280"/>
                    <a:pt x="2568460" y="523721"/>
                    <a:pt x="2568460" y="0"/>
                  </a:cubicBezTo>
                  <a:lnTo>
                    <a:pt x="3240360" y="0"/>
                  </a:lnTo>
                  <a:cubicBezTo>
                    <a:pt x="3240360" y="894801"/>
                    <a:pt x="2514981" y="1620180"/>
                    <a:pt x="1620180" y="1620180"/>
                  </a:cubicBezTo>
                  <a:cubicBezTo>
                    <a:pt x="725379" y="1620180"/>
                    <a:pt x="0" y="894801"/>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sp>
          <p:nvSpPr>
            <p:cNvPr id="24" name="椭圆 23"/>
            <p:cNvSpPr/>
            <p:nvPr/>
          </p:nvSpPr>
          <p:spPr bwMode="auto">
            <a:xfrm rot="1267204">
              <a:off x="7211462" y="2178475"/>
              <a:ext cx="802497" cy="8024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endParaRPr lang="zh-CN" altLang="en-US">
                <a:latin typeface="微软雅黑" pitchFamily="34" charset="-122"/>
                <a:ea typeface="微软雅黑" pitchFamily="34" charset="-122"/>
              </a:endParaRPr>
            </a:p>
          </p:txBody>
        </p:sp>
        <p:cxnSp>
          <p:nvCxnSpPr>
            <p:cNvPr id="25" name="直接连接符 24"/>
            <p:cNvCxnSpPr/>
            <p:nvPr/>
          </p:nvCxnSpPr>
          <p:spPr>
            <a:xfrm>
              <a:off x="6924491" y="3793838"/>
              <a:ext cx="13651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610464" y="3442635"/>
              <a:ext cx="420" cy="3512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55425" y="2348880"/>
              <a:ext cx="754150" cy="253916"/>
            </a:xfrm>
            <a:prstGeom prst="rect">
              <a:avLst/>
            </a:prstGeom>
            <a:noFill/>
          </p:spPr>
          <p:txBody>
            <a:bodyPr wrap="none" rtlCol="0">
              <a:spAutoFit/>
            </a:bodyPr>
            <a:lstStyle/>
            <a:p>
              <a:r>
                <a:rPr lang="zh-CN" altLang="en-US" sz="1600" dirty="0">
                  <a:solidFill>
                    <a:schemeClr val="bg1"/>
                  </a:solidFill>
                </a:rPr>
                <a:t>阀值升级</a:t>
              </a:r>
            </a:p>
          </p:txBody>
        </p:sp>
      </p:grpSp>
      <p:sp>
        <p:nvSpPr>
          <p:cNvPr id="28" name="TextBox 27"/>
          <p:cNvSpPr txBox="1"/>
          <p:nvPr/>
        </p:nvSpPr>
        <p:spPr>
          <a:xfrm>
            <a:off x="1701703" y="2294283"/>
            <a:ext cx="1172478" cy="1381328"/>
          </a:xfrm>
          <a:prstGeom prst="rect">
            <a:avLst/>
          </a:prstGeom>
          <a:noFill/>
        </p:spPr>
        <p:txBody>
          <a:bodyPr wrap="square" lIns="121908" tIns="60954" rIns="121908" bIns="60954" rtlCol="0">
            <a:spAutoFit/>
          </a:bodyPr>
          <a:lstStyle/>
          <a:p>
            <a:pPr>
              <a:lnSpc>
                <a:spcPct val="150000"/>
              </a:lnSpc>
            </a:pPr>
            <a:r>
              <a:rPr lang="zh-CN" altLang="en-US" sz="1400" dirty="0">
                <a:solidFill>
                  <a:schemeClr val="tx1">
                    <a:lumMod val="50000"/>
                    <a:lumOff val="50000"/>
                  </a:schemeClr>
                </a:solidFill>
              </a:rPr>
              <a:t>事件汇总</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事件收敛</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事件分级</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事件分析</a:t>
            </a:r>
          </a:p>
        </p:txBody>
      </p:sp>
      <p:sp>
        <p:nvSpPr>
          <p:cNvPr id="29" name="TextBox 28"/>
          <p:cNvSpPr txBox="1"/>
          <p:nvPr/>
        </p:nvSpPr>
        <p:spPr>
          <a:xfrm>
            <a:off x="4004847" y="4334032"/>
            <a:ext cx="1816005" cy="1058163"/>
          </a:xfrm>
          <a:prstGeom prst="rect">
            <a:avLst/>
          </a:prstGeom>
          <a:noFill/>
        </p:spPr>
        <p:txBody>
          <a:bodyPr wrap="square" lIns="121908" tIns="60954" rIns="121908" bIns="60954" rtlCol="0">
            <a:spAutoFit/>
          </a:bodyPr>
          <a:lstStyle/>
          <a:p>
            <a:pPr>
              <a:lnSpc>
                <a:spcPct val="150000"/>
              </a:lnSpc>
            </a:pPr>
            <a:r>
              <a:rPr lang="zh-CN" altLang="en-US" sz="1400" dirty="0">
                <a:solidFill>
                  <a:schemeClr val="tx1">
                    <a:lumMod val="50000"/>
                    <a:lumOff val="50000"/>
                  </a:schemeClr>
                </a:solidFill>
              </a:rPr>
              <a:t>多类型的展现形式</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多维用户</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支持用户订阅展示</a:t>
            </a:r>
          </a:p>
        </p:txBody>
      </p:sp>
      <p:sp>
        <p:nvSpPr>
          <p:cNvPr id="30" name="TextBox 29"/>
          <p:cNvSpPr txBox="1"/>
          <p:nvPr/>
        </p:nvSpPr>
        <p:spPr>
          <a:xfrm>
            <a:off x="6726053" y="2635710"/>
            <a:ext cx="2452297" cy="1058163"/>
          </a:xfrm>
          <a:prstGeom prst="rect">
            <a:avLst/>
          </a:prstGeom>
          <a:noFill/>
        </p:spPr>
        <p:txBody>
          <a:bodyPr wrap="square" lIns="121908" tIns="60954" rIns="121908" bIns="60954" rtlCol="0">
            <a:spAutoFit/>
          </a:bodyPr>
          <a:lstStyle/>
          <a:p>
            <a:pPr>
              <a:lnSpc>
                <a:spcPct val="150000"/>
              </a:lnSpc>
            </a:pPr>
            <a:r>
              <a:rPr lang="zh-CN" altLang="en-US" sz="1400" dirty="0">
                <a:solidFill>
                  <a:schemeClr val="tx1">
                    <a:lumMod val="50000"/>
                    <a:lumOff val="50000"/>
                  </a:schemeClr>
                </a:solidFill>
              </a:rPr>
              <a:t>阈值触发</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基线触发</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智能预测</a:t>
            </a:r>
          </a:p>
        </p:txBody>
      </p:sp>
      <p:sp>
        <p:nvSpPr>
          <p:cNvPr id="31" name="TextBox 30"/>
          <p:cNvSpPr txBox="1"/>
          <p:nvPr/>
        </p:nvSpPr>
        <p:spPr>
          <a:xfrm>
            <a:off x="9750480" y="4279116"/>
            <a:ext cx="905137" cy="1058163"/>
          </a:xfrm>
          <a:prstGeom prst="rect">
            <a:avLst/>
          </a:prstGeom>
          <a:noFill/>
        </p:spPr>
        <p:txBody>
          <a:bodyPr wrap="square" lIns="121908" tIns="60954" rIns="121908" bIns="60954" rtlCol="0">
            <a:spAutoFit/>
          </a:bodyPr>
          <a:lstStyle/>
          <a:p>
            <a:pPr>
              <a:lnSpc>
                <a:spcPct val="150000"/>
              </a:lnSpc>
            </a:pPr>
            <a:r>
              <a:rPr lang="zh-CN" altLang="en-US" sz="1400" dirty="0">
                <a:solidFill>
                  <a:schemeClr val="tx1">
                    <a:lumMod val="50000"/>
                    <a:lumOff val="50000"/>
                  </a:schemeClr>
                </a:solidFill>
              </a:rPr>
              <a:t>通知</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预警</a:t>
            </a:r>
            <a:endParaRPr lang="en-US" altLang="zh-CN" sz="1400" dirty="0">
              <a:solidFill>
                <a:schemeClr val="tx1">
                  <a:lumMod val="50000"/>
                  <a:lumOff val="50000"/>
                </a:schemeClr>
              </a:solidFill>
            </a:endParaRPr>
          </a:p>
          <a:p>
            <a:pPr>
              <a:lnSpc>
                <a:spcPct val="150000"/>
              </a:lnSpc>
            </a:pPr>
            <a:r>
              <a:rPr lang="zh-CN" altLang="en-US" sz="1400" dirty="0">
                <a:solidFill>
                  <a:schemeClr val="tx1">
                    <a:lumMod val="50000"/>
                    <a:lumOff val="50000"/>
                  </a:schemeClr>
                </a:solidFill>
              </a:rPr>
              <a:t>故障</a:t>
            </a:r>
          </a:p>
        </p:txBody>
      </p:sp>
      <p:sp>
        <p:nvSpPr>
          <p:cNvPr id="2" name="标题 1"/>
          <p:cNvSpPr>
            <a:spLocks noGrp="1"/>
          </p:cNvSpPr>
          <p:nvPr>
            <p:ph type="title"/>
          </p:nvPr>
        </p:nvSpPr>
        <p:spPr/>
        <p:txBody>
          <a:bodyPr/>
          <a:lstStyle/>
          <a:p>
            <a:r>
              <a:rPr lang="zh-CN" altLang="en-US" dirty="0"/>
              <a:t>监控整合</a:t>
            </a:r>
          </a:p>
        </p:txBody>
      </p:sp>
    </p:spTree>
    <p:extLst>
      <p:ext uri="{BB962C8B-B14F-4D97-AF65-F5344CB8AC3E}">
        <p14:creationId xmlns:p14="http://schemas.microsoft.com/office/powerpoint/2010/main" val="17483900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par>
                                <p:cTn id="17" presetID="12" presetClass="entr" presetSubtype="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down)">
                                      <p:cBhvr>
                                        <p:cTn id="20" dur="500"/>
                                        <p:tgtEl>
                                          <p:spTgt spid="2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0990" y="1484784"/>
            <a:ext cx="4104456" cy="4104456"/>
          </a:xfrm>
          <a:prstGeom prst="rect">
            <a:avLst/>
          </a:prstGeom>
          <a:solidFill>
            <a:schemeClr val="bg1">
              <a:alpha val="7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969444" y="3153742"/>
            <a:ext cx="2441694" cy="769441"/>
          </a:xfrm>
          <a:prstGeom prst="rect">
            <a:avLst/>
          </a:prstGeom>
          <a:noFill/>
        </p:spPr>
        <p:txBody>
          <a:bodyPr wrap="none" rtlCol="0">
            <a:spAutoFit/>
          </a:bodyPr>
          <a:lstStyle/>
          <a:p>
            <a:pPr algn="ctr"/>
            <a:r>
              <a:rPr lang="zh-CN" altLang="en-US" sz="4400" b="1" dirty="0">
                <a:ln w="12700">
                  <a:noFill/>
                  <a:prstDash val="solid"/>
                </a:ln>
                <a:solidFill>
                  <a:schemeClr val="accent1"/>
                </a:solidFill>
                <a:latin typeface="+mj-ea"/>
                <a:ea typeface="+mj-ea"/>
              </a:rPr>
              <a:t>事件应急</a:t>
            </a:r>
          </a:p>
        </p:txBody>
      </p:sp>
      <p:sp>
        <p:nvSpPr>
          <p:cNvPr id="12" name="矩形 11"/>
          <p:cNvSpPr/>
          <p:nvPr/>
        </p:nvSpPr>
        <p:spPr>
          <a:xfrm>
            <a:off x="4367014" y="3863369"/>
            <a:ext cx="3646550" cy="707886"/>
          </a:xfrm>
          <a:prstGeom prst="rect">
            <a:avLst/>
          </a:prstGeom>
        </p:spPr>
        <p:txBody>
          <a:bodyPr wrap="square">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sp>
        <p:nvSpPr>
          <p:cNvPr id="13" name="TextBox 12"/>
          <p:cNvSpPr txBox="1"/>
          <p:nvPr/>
        </p:nvSpPr>
        <p:spPr>
          <a:xfrm>
            <a:off x="5623467" y="2348880"/>
            <a:ext cx="1133644" cy="1015663"/>
          </a:xfrm>
          <a:prstGeom prst="rect">
            <a:avLst/>
          </a:prstGeom>
          <a:noFill/>
        </p:spPr>
        <p:txBody>
          <a:bodyPr wrap="none" rtlCol="0">
            <a:spAutoFit/>
          </a:bodyPr>
          <a:lstStyle/>
          <a:p>
            <a:pPr algn="ctr"/>
            <a:r>
              <a:rPr lang="en-US" altLang="zh-CN" sz="6000" b="1" dirty="0">
                <a:ln w="12700">
                  <a:noFill/>
                  <a:prstDash val="solid"/>
                </a:ln>
                <a:solidFill>
                  <a:schemeClr val="tx2"/>
                </a:solidFill>
                <a:latin typeface="+mj-ea"/>
                <a:ea typeface="+mj-ea"/>
              </a:rPr>
              <a:t>05</a:t>
            </a:r>
            <a:endParaRPr lang="zh-CN" altLang="en-US" sz="6000" b="1" dirty="0">
              <a:ln w="12700">
                <a:noFill/>
                <a:prstDash val="solid"/>
              </a:ln>
              <a:solidFill>
                <a:schemeClr val="tx2"/>
              </a:solidFill>
              <a:latin typeface="+mj-ea"/>
              <a:ea typeface="+mj-ea"/>
            </a:endParaRPr>
          </a:p>
        </p:txBody>
      </p:sp>
    </p:spTree>
    <p:extLst>
      <p:ext uri="{BB962C8B-B14F-4D97-AF65-F5344CB8AC3E}">
        <p14:creationId xmlns:p14="http://schemas.microsoft.com/office/powerpoint/2010/main" val="35047545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52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fltVal val="0.5"/>
                                          </p:val>
                                        </p:tav>
                                        <p:tav tm="100000">
                                          <p:val>
                                            <p:strVal val="#ppt_x"/>
                                          </p:val>
                                        </p:tav>
                                      </p:tavLst>
                                    </p:anim>
                                    <p:anim calcmode="lin" valueType="num">
                                      <p:cBhvr>
                                        <p:cTn id="26" dur="1000" fill="hold"/>
                                        <p:tgtEl>
                                          <p:spTgt spid="10"/>
                                        </p:tgtEl>
                                        <p:attrNameLst>
                                          <p:attrName>ppt_y</p:attrName>
                                        </p:attrNameLst>
                                      </p:cBhvr>
                                      <p:tavLst>
                                        <p:tav tm="0">
                                          <p:val>
                                            <p:fltVal val="0.5"/>
                                          </p:val>
                                        </p:tav>
                                        <p:tav tm="100000">
                                          <p:val>
                                            <p:strVal val="#ppt_y"/>
                                          </p:val>
                                        </p:tav>
                                      </p:tavLst>
                                    </p:anim>
                                  </p:childTnLst>
                                </p:cTn>
                              </p:par>
                            </p:childTnLst>
                          </p:cTn>
                        </p:par>
                        <p:par>
                          <p:cTn id="27" fill="hold">
                            <p:stCondLst>
                              <p:cond delay="330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1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7"/>
          <p:cNvSpPr>
            <a:spLocks noChangeArrowheads="1"/>
          </p:cNvSpPr>
          <p:nvPr/>
        </p:nvSpPr>
        <p:spPr bwMode="auto">
          <a:xfrm>
            <a:off x="1115711" y="4073598"/>
            <a:ext cx="2109552" cy="121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400" dirty="0"/>
              <a:t>最基本的指标就是系统可用性，应急恢复的时效性是系统可用性的关键指标</a:t>
            </a:r>
            <a:endParaRPr lang="zh-CN" altLang="en-US" sz="1300" dirty="0">
              <a:solidFill>
                <a:schemeClr val="bg1">
                  <a:lumMod val="50000"/>
                </a:schemeClr>
              </a:solidFill>
              <a:latin typeface="微软雅黑" pitchFamily="34" charset="-122"/>
              <a:ea typeface="微软雅黑" pitchFamily="34" charset="-122"/>
            </a:endParaRPr>
          </a:p>
        </p:txBody>
      </p:sp>
      <p:grpSp>
        <p:nvGrpSpPr>
          <p:cNvPr id="4" name="组合 3"/>
          <p:cNvGrpSpPr/>
          <p:nvPr/>
        </p:nvGrpSpPr>
        <p:grpSpPr>
          <a:xfrm>
            <a:off x="1421966" y="1564329"/>
            <a:ext cx="1701381" cy="2313635"/>
            <a:chOff x="1419399" y="1213071"/>
            <a:chExt cx="1385887" cy="1884363"/>
          </a:xfrm>
        </p:grpSpPr>
        <p:sp>
          <p:nvSpPr>
            <p:cNvPr id="5" name="任意多边形 29"/>
            <p:cNvSpPr/>
            <p:nvPr/>
          </p:nvSpPr>
          <p:spPr bwMode="auto">
            <a:xfrm rot="20832717" flipH="1">
              <a:off x="2009949" y="1213071"/>
              <a:ext cx="161925"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椭圆 51"/>
            <p:cNvSpPr>
              <a:spLocks noChangeArrowheads="1"/>
            </p:cNvSpPr>
            <p:nvPr/>
          </p:nvSpPr>
          <p:spPr bwMode="auto">
            <a:xfrm>
              <a:off x="1419399" y="1711546"/>
              <a:ext cx="1385887" cy="1385888"/>
            </a:xfrm>
            <a:prstGeom prst="ellipse">
              <a:avLst/>
            </a:prstGeom>
            <a:solidFill>
              <a:schemeClr val="accent2"/>
            </a:solidFill>
            <a:ln>
              <a:noFill/>
            </a:ln>
          </p:spPr>
          <p:txBody>
            <a:bodyPr lIns="0" tIns="0" rIns="0" bIns="0" anchor="ctr"/>
            <a:lstStyle/>
            <a:p>
              <a:pPr algn="ctr" eaLnBrk="1" hangingPunct="1"/>
              <a:endParaRPr lang="zh-CN" altLang="en-US">
                <a:solidFill>
                  <a:srgbClr val="FFFFFF"/>
                </a:solidFill>
                <a:latin typeface="微软雅黑" pitchFamily="34" charset="-122"/>
                <a:ea typeface="微软雅黑" pitchFamily="34" charset="-122"/>
              </a:endParaRPr>
            </a:p>
          </p:txBody>
        </p:sp>
        <p:sp>
          <p:nvSpPr>
            <p:cNvPr id="7" name="椭圆 12"/>
            <p:cNvSpPr>
              <a:spLocks noChangeArrowheads="1"/>
            </p:cNvSpPr>
            <p:nvPr/>
          </p:nvSpPr>
          <p:spPr bwMode="auto">
            <a:xfrm>
              <a:off x="1487661" y="1779809"/>
              <a:ext cx="1249363" cy="1249362"/>
            </a:xfrm>
            <a:prstGeom prst="ellipse">
              <a:avLst/>
            </a:prstGeom>
            <a:solidFill>
              <a:schemeClr val="accent2"/>
            </a:solidFill>
            <a:ln w="3175" cmpd="sng">
              <a:solidFill>
                <a:schemeClr val="bg1"/>
              </a:solidFill>
              <a:round/>
            </a:ln>
          </p:spPr>
          <p:txBody>
            <a:bodyPr lIns="0" tIns="0" rIns="0" bIns="0" anchor="ctr"/>
            <a:lstStyle/>
            <a:p>
              <a:r>
                <a:rPr lang="zh-CN" altLang="en-US" sz="1900" dirty="0">
                  <a:solidFill>
                    <a:srgbClr val="FFFFFF"/>
                  </a:solidFill>
                  <a:latin typeface="微软雅黑" pitchFamily="34" charset="-122"/>
                  <a:ea typeface="微软雅黑" pitchFamily="34" charset="-122"/>
                </a:rPr>
                <a:t>应急恢复</a:t>
              </a:r>
            </a:p>
          </p:txBody>
        </p:sp>
        <p:grpSp>
          <p:nvGrpSpPr>
            <p:cNvPr id="8" name="椭圆 16"/>
            <p:cNvGrpSpPr/>
            <p:nvPr/>
          </p:nvGrpSpPr>
          <p:grpSpPr bwMode="auto">
            <a:xfrm>
              <a:off x="2048049" y="1906809"/>
              <a:ext cx="128587" cy="127000"/>
              <a:chOff x="0" y="0"/>
              <a:chExt cx="81" cy="80"/>
            </a:xfrm>
          </p:grpSpPr>
          <p:pic>
            <p:nvPicPr>
              <p:cNvPr id="10" name="椭圆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11"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grpSp>
        <p:sp>
          <p:nvSpPr>
            <p:cNvPr id="9" name="任意多边形 5"/>
            <p:cNvSpPr/>
            <p:nvPr/>
          </p:nvSpPr>
          <p:spPr bwMode="auto">
            <a:xfrm>
              <a:off x="1978199" y="1232121"/>
              <a:ext cx="133350"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2" name="组合 11"/>
          <p:cNvGrpSpPr/>
          <p:nvPr/>
        </p:nvGrpSpPr>
        <p:grpSpPr>
          <a:xfrm>
            <a:off x="3939694" y="1564329"/>
            <a:ext cx="1701381" cy="2313635"/>
            <a:chOff x="3816524" y="1213071"/>
            <a:chExt cx="1385887" cy="1884363"/>
          </a:xfrm>
        </p:grpSpPr>
        <p:sp>
          <p:nvSpPr>
            <p:cNvPr id="13" name="任意多边形 43"/>
            <p:cNvSpPr/>
            <p:nvPr/>
          </p:nvSpPr>
          <p:spPr bwMode="auto">
            <a:xfrm rot="20832717" flipH="1">
              <a:off x="4407074"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14" name="椭圆 44"/>
            <p:cNvSpPr>
              <a:spLocks noChangeArrowheads="1"/>
            </p:cNvSpPr>
            <p:nvPr/>
          </p:nvSpPr>
          <p:spPr bwMode="auto">
            <a:xfrm>
              <a:off x="3816524" y="1711546"/>
              <a:ext cx="1385887" cy="1385888"/>
            </a:xfrm>
            <a:prstGeom prst="ellipse">
              <a:avLst/>
            </a:prstGeom>
            <a:solidFill>
              <a:schemeClr val="accent1">
                <a:lumMod val="60000"/>
                <a:lumOff val="40000"/>
              </a:schemeClr>
            </a:solidFill>
            <a:ln>
              <a:noFill/>
            </a:ln>
          </p:spPr>
          <p:txBody>
            <a:bodyPr lIns="0" tIns="0" rIns="0" bIns="0" anchor="ctr"/>
            <a:lstStyle/>
            <a:p>
              <a:pPr algn="ctr" eaLnBrk="1" hangingPunct="1"/>
              <a:endParaRPr lang="zh-CN" altLang="en-US" sz="1900">
                <a:solidFill>
                  <a:srgbClr val="FFFFFF"/>
                </a:solidFill>
                <a:latin typeface="微软雅黑" pitchFamily="34" charset="-122"/>
                <a:ea typeface="微软雅黑" pitchFamily="34" charset="-122"/>
              </a:endParaRPr>
            </a:p>
          </p:txBody>
        </p:sp>
        <p:sp>
          <p:nvSpPr>
            <p:cNvPr id="15" name="椭圆 45"/>
            <p:cNvSpPr>
              <a:spLocks noChangeArrowheads="1"/>
            </p:cNvSpPr>
            <p:nvPr/>
          </p:nvSpPr>
          <p:spPr bwMode="auto">
            <a:xfrm>
              <a:off x="3884786" y="1779809"/>
              <a:ext cx="1249363" cy="1249362"/>
            </a:xfrm>
            <a:prstGeom prst="ellipse">
              <a:avLst/>
            </a:prstGeom>
            <a:solidFill>
              <a:schemeClr val="accent1"/>
            </a:solidFill>
            <a:ln w="3175" cmpd="sng">
              <a:solidFill>
                <a:schemeClr val="bg1"/>
              </a:solidFill>
              <a:round/>
            </a:ln>
          </p:spPr>
          <p:txBody>
            <a:bodyPr lIns="0" tIns="0" rIns="0" bIns="0" anchor="ctr"/>
            <a:lstStyle/>
            <a:p>
              <a:r>
                <a:rPr lang="zh-CN" altLang="en-US" sz="1900" dirty="0">
                  <a:solidFill>
                    <a:srgbClr val="FFFFFF"/>
                  </a:solidFill>
                  <a:latin typeface="微软雅黑" pitchFamily="34" charset="-122"/>
                  <a:ea typeface="微软雅黑" pitchFamily="34" charset="-122"/>
                </a:rPr>
                <a:t>现场保护</a:t>
              </a:r>
            </a:p>
          </p:txBody>
        </p:sp>
        <p:grpSp>
          <p:nvGrpSpPr>
            <p:cNvPr id="16" name="椭圆 46"/>
            <p:cNvGrpSpPr/>
            <p:nvPr/>
          </p:nvGrpSpPr>
          <p:grpSpPr bwMode="auto">
            <a:xfrm>
              <a:off x="4443586" y="1906809"/>
              <a:ext cx="128588" cy="127000"/>
              <a:chOff x="0" y="0"/>
              <a:chExt cx="81" cy="80"/>
            </a:xfrm>
          </p:grpSpPr>
          <p:pic>
            <p:nvPicPr>
              <p:cNvPr id="18" name="椭圆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p:cNvSpPr txBox="1">
                <a:spLocks noChangeArrowheads="1"/>
              </p:cNvSpPr>
              <p:nvPr/>
            </p:nvSpPr>
            <p:spPr bwMode="auto">
              <a:xfrm>
                <a:off x="13" y="12"/>
                <a:ext cx="5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eaLnBrk="1" hangingPunct="1"/>
                <a:endParaRPr lang="zh-CN" altLang="en-US" sz="1900">
                  <a:solidFill>
                    <a:srgbClr val="FFFFFF"/>
                  </a:solidFill>
                  <a:latin typeface="微软雅黑" pitchFamily="34" charset="-122"/>
                  <a:ea typeface="微软雅黑" pitchFamily="34" charset="-122"/>
                </a:endParaRPr>
              </a:p>
            </p:txBody>
          </p:sp>
        </p:grpSp>
        <p:sp>
          <p:nvSpPr>
            <p:cNvPr id="17" name="任意多边形 47"/>
            <p:cNvSpPr/>
            <p:nvPr/>
          </p:nvSpPr>
          <p:spPr bwMode="auto">
            <a:xfrm>
              <a:off x="4376911"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grpSp>
        <p:nvGrpSpPr>
          <p:cNvPr id="20" name="组合 19"/>
          <p:cNvGrpSpPr/>
          <p:nvPr/>
        </p:nvGrpSpPr>
        <p:grpSpPr>
          <a:xfrm>
            <a:off x="6457422" y="1564329"/>
            <a:ext cx="1701381" cy="2313635"/>
            <a:chOff x="6213649" y="1213071"/>
            <a:chExt cx="1385887" cy="1884363"/>
          </a:xfrm>
        </p:grpSpPr>
        <p:sp>
          <p:nvSpPr>
            <p:cNvPr id="2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22" name="椭圆 49"/>
            <p:cNvSpPr>
              <a:spLocks noChangeArrowheads="1"/>
            </p:cNvSpPr>
            <p:nvPr/>
          </p:nvSpPr>
          <p:spPr bwMode="auto">
            <a:xfrm>
              <a:off x="6213649" y="1711546"/>
              <a:ext cx="1385887" cy="1385888"/>
            </a:xfrm>
            <a:prstGeom prst="ellipse">
              <a:avLst/>
            </a:prstGeom>
            <a:solidFill>
              <a:schemeClr val="accent3"/>
            </a:solidFill>
            <a:ln>
              <a:noFill/>
            </a:ln>
          </p:spPr>
          <p:txBody>
            <a:bodyPr lIns="0" tIns="0" rIns="0" bIns="0" anchor="ctr"/>
            <a:lstStyle/>
            <a:p>
              <a:pPr algn="ctr" eaLnBrk="1" hangingPunct="1"/>
              <a:endParaRPr lang="zh-CN" altLang="en-US" sz="1900">
                <a:solidFill>
                  <a:srgbClr val="FFFFFF"/>
                </a:solidFill>
                <a:latin typeface="微软雅黑" pitchFamily="34" charset="-122"/>
                <a:ea typeface="微软雅黑" pitchFamily="34" charset="-122"/>
              </a:endParaRPr>
            </a:p>
          </p:txBody>
        </p:sp>
        <p:sp>
          <p:nvSpPr>
            <p:cNvPr id="23" name="椭圆 50"/>
            <p:cNvSpPr>
              <a:spLocks noChangeArrowheads="1"/>
            </p:cNvSpPr>
            <p:nvPr/>
          </p:nvSpPr>
          <p:spPr bwMode="auto">
            <a:xfrm>
              <a:off x="6281911" y="1779809"/>
              <a:ext cx="1249363" cy="1249362"/>
            </a:xfrm>
            <a:prstGeom prst="ellipse">
              <a:avLst/>
            </a:prstGeom>
            <a:solidFill>
              <a:schemeClr val="accent3"/>
            </a:solidFill>
            <a:ln w="3175" cmpd="sng">
              <a:solidFill>
                <a:schemeClr val="bg1"/>
              </a:solidFill>
              <a:round/>
            </a:ln>
          </p:spPr>
          <p:txBody>
            <a:bodyPr lIns="0" tIns="0" rIns="0" bIns="0" anchor="ctr"/>
            <a:lstStyle/>
            <a:p>
              <a:r>
                <a:rPr lang="zh-CN" altLang="en-US" sz="1900" dirty="0">
                  <a:solidFill>
                    <a:srgbClr val="FFFFFF"/>
                  </a:solidFill>
                  <a:latin typeface="微软雅黑" pitchFamily="34" charset="-122"/>
                  <a:ea typeface="微软雅黑" pitchFamily="34" charset="-122"/>
                </a:rPr>
                <a:t>问题排查</a:t>
              </a:r>
            </a:p>
          </p:txBody>
        </p:sp>
        <p:grpSp>
          <p:nvGrpSpPr>
            <p:cNvPr id="24" name="椭圆 71"/>
            <p:cNvGrpSpPr/>
            <p:nvPr/>
          </p:nvGrpSpPr>
          <p:grpSpPr bwMode="auto">
            <a:xfrm>
              <a:off x="6840711" y="1906809"/>
              <a:ext cx="133350" cy="127000"/>
              <a:chOff x="0" y="0"/>
              <a:chExt cx="84" cy="80"/>
            </a:xfrm>
          </p:grpSpPr>
          <p:pic>
            <p:nvPicPr>
              <p:cNvPr id="2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eaLnBrk="1" hangingPunct="1"/>
                <a:endParaRPr lang="zh-CN" altLang="en-US" sz="1900">
                  <a:solidFill>
                    <a:srgbClr val="FFFFFF"/>
                  </a:solidFill>
                  <a:latin typeface="微软雅黑" pitchFamily="34" charset="-122"/>
                  <a:ea typeface="微软雅黑" pitchFamily="34" charset="-122"/>
                </a:endParaRPr>
              </a:p>
            </p:txBody>
          </p:sp>
        </p:grpSp>
        <p:sp>
          <p:nvSpPr>
            <p:cNvPr id="2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28" name="矩形 73"/>
          <p:cNvSpPr>
            <a:spLocks noChangeArrowheads="1"/>
          </p:cNvSpPr>
          <p:nvPr/>
        </p:nvSpPr>
        <p:spPr bwMode="auto">
          <a:xfrm>
            <a:off x="3658228" y="4060608"/>
            <a:ext cx="2584066" cy="262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400" dirty="0"/>
              <a:t>故障处理中，理论上应该在应急前进行现场保护以备问题原因排查的跟进。现场信息主要包含进程内部状态信息、日志信息。实际应用过程中可以结合工具进行现场保护，仍以服务启停工具为例，支持获取进程线程镜像信息、进程内存镜像信息及</a:t>
            </a:r>
            <a:r>
              <a:rPr lang="en-US" altLang="zh-CN" sz="1400" dirty="0"/>
              <a:t>GC</a:t>
            </a:r>
            <a:r>
              <a:rPr lang="zh-CN" altLang="en-US" sz="1400" dirty="0"/>
              <a:t>日志信息。</a:t>
            </a:r>
            <a:endParaRPr lang="zh-CN" altLang="en-US" sz="1300" dirty="0">
              <a:solidFill>
                <a:schemeClr val="bg1">
                  <a:lumMod val="50000"/>
                </a:schemeClr>
              </a:solidFill>
              <a:latin typeface="微软雅黑" pitchFamily="34" charset="-122"/>
              <a:ea typeface="微软雅黑" pitchFamily="34" charset="-122"/>
            </a:endParaRPr>
          </a:p>
        </p:txBody>
      </p:sp>
      <p:sp>
        <p:nvSpPr>
          <p:cNvPr id="29" name="矩形 74"/>
          <p:cNvSpPr>
            <a:spLocks noChangeArrowheads="1"/>
          </p:cNvSpPr>
          <p:nvPr/>
        </p:nvSpPr>
        <p:spPr bwMode="auto">
          <a:xfrm>
            <a:off x="6242294" y="4075622"/>
            <a:ext cx="2445200" cy="175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en-US" altLang="zh-CN" sz="1400" dirty="0"/>
              <a:t>1.</a:t>
            </a:r>
            <a:r>
              <a:rPr lang="zh-CN" altLang="en-US" sz="1400" dirty="0"/>
              <a:t>是否为偶发性、是否可重现</a:t>
            </a:r>
            <a:endParaRPr lang="en-US" altLang="zh-CN" sz="1400" dirty="0"/>
          </a:p>
          <a:p>
            <a:pPr algn="just">
              <a:lnSpc>
                <a:spcPct val="130000"/>
              </a:lnSpc>
            </a:pPr>
            <a:r>
              <a:rPr lang="en-US" altLang="zh-CN" sz="1400" dirty="0"/>
              <a:t>2.</a:t>
            </a:r>
            <a:r>
              <a:rPr lang="zh-CN" altLang="en-US" sz="1400" dirty="0"/>
              <a:t>是否进行过相关变更</a:t>
            </a:r>
            <a:endParaRPr lang="en-US" altLang="zh-CN" sz="1400" dirty="0"/>
          </a:p>
          <a:p>
            <a:pPr algn="just">
              <a:lnSpc>
                <a:spcPct val="130000"/>
              </a:lnSpc>
            </a:pPr>
            <a:r>
              <a:rPr lang="en-US" altLang="zh-CN" sz="1400" dirty="0"/>
              <a:t>3.</a:t>
            </a:r>
            <a:r>
              <a:rPr lang="zh-CN" altLang="en-US" sz="1400" dirty="0"/>
              <a:t>是否可缩小范围</a:t>
            </a:r>
            <a:endParaRPr lang="en-US" altLang="zh-CN" sz="1400" dirty="0"/>
          </a:p>
          <a:p>
            <a:pPr algn="just">
              <a:lnSpc>
                <a:spcPct val="130000"/>
              </a:lnSpc>
            </a:pPr>
            <a:r>
              <a:rPr lang="en-US" altLang="zh-CN" sz="1400" dirty="0"/>
              <a:t>4.</a:t>
            </a:r>
            <a:r>
              <a:rPr lang="zh-CN" altLang="en-US" sz="1400" dirty="0"/>
              <a:t>关联方配合分析问题</a:t>
            </a:r>
            <a:endParaRPr lang="en-US" altLang="zh-CN" sz="1400" dirty="0"/>
          </a:p>
          <a:p>
            <a:pPr algn="just">
              <a:lnSpc>
                <a:spcPct val="130000"/>
              </a:lnSpc>
            </a:pPr>
            <a:endParaRPr lang="zh-CN" altLang="en-US" sz="1300" dirty="0">
              <a:solidFill>
                <a:schemeClr val="bg1">
                  <a:lumMod val="50000"/>
                </a:schemeClr>
              </a:solidFill>
              <a:latin typeface="微软雅黑" pitchFamily="34" charset="-122"/>
              <a:ea typeface="微软雅黑" pitchFamily="34" charset="-122"/>
            </a:endParaRPr>
          </a:p>
        </p:txBody>
      </p:sp>
      <p:grpSp>
        <p:nvGrpSpPr>
          <p:cNvPr id="30" name="组合 29"/>
          <p:cNvGrpSpPr/>
          <p:nvPr/>
        </p:nvGrpSpPr>
        <p:grpSpPr>
          <a:xfrm>
            <a:off x="8975152" y="1564329"/>
            <a:ext cx="1701381" cy="2313635"/>
            <a:chOff x="6213649" y="1213071"/>
            <a:chExt cx="1385887" cy="1884363"/>
          </a:xfrm>
        </p:grpSpPr>
        <p:sp>
          <p:nvSpPr>
            <p:cNvPr id="3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32" name="椭圆 49"/>
            <p:cNvSpPr>
              <a:spLocks noChangeArrowheads="1"/>
            </p:cNvSpPr>
            <p:nvPr/>
          </p:nvSpPr>
          <p:spPr bwMode="auto">
            <a:xfrm>
              <a:off x="6213649" y="1711546"/>
              <a:ext cx="1385887" cy="1385888"/>
            </a:xfrm>
            <a:prstGeom prst="ellipse">
              <a:avLst/>
            </a:prstGeom>
            <a:solidFill>
              <a:schemeClr val="accent4"/>
            </a:solidFill>
            <a:ln>
              <a:noFill/>
            </a:ln>
          </p:spPr>
          <p:txBody>
            <a:bodyPr lIns="0" tIns="0" rIns="0" bIns="0" anchor="ctr"/>
            <a:lstStyle/>
            <a:p>
              <a:pPr algn="ctr" eaLnBrk="1" hangingPunct="1"/>
              <a:endParaRPr lang="zh-CN" altLang="en-US" sz="1900">
                <a:solidFill>
                  <a:srgbClr val="FFFFFF"/>
                </a:solidFill>
                <a:latin typeface="微软雅黑" pitchFamily="34" charset="-122"/>
                <a:ea typeface="微软雅黑" pitchFamily="34" charset="-122"/>
              </a:endParaRPr>
            </a:p>
          </p:txBody>
        </p:sp>
        <p:sp>
          <p:nvSpPr>
            <p:cNvPr id="33" name="椭圆 50"/>
            <p:cNvSpPr>
              <a:spLocks noChangeArrowheads="1"/>
            </p:cNvSpPr>
            <p:nvPr/>
          </p:nvSpPr>
          <p:spPr bwMode="auto">
            <a:xfrm>
              <a:off x="6281911" y="1779809"/>
              <a:ext cx="1249363" cy="1249362"/>
            </a:xfrm>
            <a:prstGeom prst="ellipse">
              <a:avLst/>
            </a:prstGeom>
            <a:solidFill>
              <a:schemeClr val="accent4"/>
            </a:solidFill>
            <a:ln w="3175" cmpd="sng">
              <a:solidFill>
                <a:schemeClr val="bg1"/>
              </a:solidFill>
              <a:round/>
            </a:ln>
          </p:spPr>
          <p:txBody>
            <a:bodyPr lIns="0" tIns="0" rIns="0" bIns="0" anchor="ctr"/>
            <a:lstStyle/>
            <a:p>
              <a:r>
                <a:rPr lang="zh-CN" altLang="en-US" sz="1900" dirty="0">
                  <a:solidFill>
                    <a:srgbClr val="FFFFFF"/>
                  </a:solidFill>
                  <a:latin typeface="微软雅黑" pitchFamily="34" charset="-122"/>
                  <a:ea typeface="微软雅黑" pitchFamily="34" charset="-122"/>
                </a:rPr>
                <a:t>应急文档</a:t>
              </a:r>
            </a:p>
          </p:txBody>
        </p:sp>
        <p:grpSp>
          <p:nvGrpSpPr>
            <p:cNvPr id="34" name="椭圆 71"/>
            <p:cNvGrpSpPr/>
            <p:nvPr/>
          </p:nvGrpSpPr>
          <p:grpSpPr bwMode="auto">
            <a:xfrm>
              <a:off x="6840711" y="1906809"/>
              <a:ext cx="133350" cy="127000"/>
              <a:chOff x="0" y="0"/>
              <a:chExt cx="84" cy="80"/>
            </a:xfrm>
          </p:grpSpPr>
          <p:pic>
            <p:nvPicPr>
              <p:cNvPr id="3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eaLnBrk="1" hangingPunct="1"/>
                <a:endParaRPr lang="zh-CN" altLang="en-US" sz="1900">
                  <a:solidFill>
                    <a:srgbClr val="FFFFFF"/>
                  </a:solidFill>
                  <a:latin typeface="微软雅黑" pitchFamily="34" charset="-122"/>
                  <a:ea typeface="微软雅黑" pitchFamily="34" charset="-122"/>
                </a:endParaRPr>
              </a:p>
            </p:txBody>
          </p:sp>
        </p:grpSp>
        <p:sp>
          <p:nvSpPr>
            <p:cNvPr id="3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38" name="矩形 74"/>
          <p:cNvSpPr>
            <a:spLocks noChangeArrowheads="1"/>
          </p:cNvSpPr>
          <p:nvPr/>
        </p:nvSpPr>
        <p:spPr bwMode="auto">
          <a:xfrm>
            <a:off x="8828216" y="4060608"/>
            <a:ext cx="2667589" cy="23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400" dirty="0"/>
              <a:t>故障的表现虽然形式很多，但实际的故障处理过程中，应急措施往往重复使用几个常用的步骤，所以应急文档首先要针对这些常用的场景，过于追求影响应用系统方方面面的内容，会导致这个方案可读性变差，最终变更一个应付检查的文档</a:t>
            </a:r>
            <a:endParaRPr lang="zh-CN" altLang="en-US" sz="1300" dirty="0">
              <a:solidFill>
                <a:schemeClr val="bg1">
                  <a:lumMod val="50000"/>
                </a:schemeClr>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应急事件</a:t>
            </a:r>
          </a:p>
        </p:txBody>
      </p:sp>
    </p:spTree>
    <p:extLst>
      <p:ext uri="{BB962C8B-B14F-4D97-AF65-F5344CB8AC3E}">
        <p14:creationId xmlns:p14="http://schemas.microsoft.com/office/powerpoint/2010/main" val="404071612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4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14:presetBounceEnd="54000">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14:bounceEnd="54000">
                                          <p:cBhvr additive="base">
                                            <p:cTn id="14" dur="500" fill="hold"/>
                                            <p:tgtEl>
                                              <p:spTgt spid="12"/>
                                            </p:tgtEl>
                                            <p:attrNameLst>
                                              <p:attrName>ppt_x</p:attrName>
                                            </p:attrNameLst>
                                          </p:cBhvr>
                                          <p:tavLst>
                                            <p:tav tm="0">
                                              <p:val>
                                                <p:strVal val="#ppt_x"/>
                                              </p:val>
                                            </p:tav>
                                            <p:tav tm="100000">
                                              <p:val>
                                                <p:strVal val="#ppt_x"/>
                                              </p:val>
                                            </p:tav>
                                          </p:tavLst>
                                        </p:anim>
                                        <p:anim calcmode="lin" valueType="num" p14:bounceEnd="54000">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14:presetBounceEnd="54000">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14:bounceEnd="54000">
                                          <p:cBhvr additive="base">
                                            <p:cTn id="21" dur="500" fill="hold"/>
                                            <p:tgtEl>
                                              <p:spTgt spid="20"/>
                                            </p:tgtEl>
                                            <p:attrNameLst>
                                              <p:attrName>ppt_x</p:attrName>
                                            </p:attrNameLst>
                                          </p:cBhvr>
                                          <p:tavLst>
                                            <p:tav tm="0">
                                              <p:val>
                                                <p:strVal val="#ppt_x"/>
                                              </p:val>
                                            </p:tav>
                                            <p:tav tm="100000">
                                              <p:val>
                                                <p:strVal val="#ppt_x"/>
                                              </p:val>
                                            </p:tav>
                                          </p:tavLst>
                                        </p:anim>
                                        <p:anim calcmode="lin" valueType="num" p14:bounceEnd="54000">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14:presetBounceEnd="54000">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14:bounceEnd="54000">
                                          <p:cBhvr additive="base">
                                            <p:cTn id="28" dur="500" fill="hold"/>
                                            <p:tgtEl>
                                              <p:spTgt spid="30"/>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40" y="311449"/>
            <a:ext cx="4331743"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标题 42"/>
          <p:cNvSpPr>
            <a:spLocks noGrp="1"/>
          </p:cNvSpPr>
          <p:nvPr>
            <p:ph type="title"/>
          </p:nvPr>
        </p:nvSpPr>
        <p:spPr>
          <a:xfrm>
            <a:off x="742853" y="742951"/>
            <a:ext cx="3925730" cy="4962524"/>
          </a:xfrm>
        </p:spPr>
        <p:txBody>
          <a:bodyPr>
            <a:normAutofit/>
          </a:bodyPr>
          <a:lstStyle/>
          <a:p>
            <a:pPr algn="ctr"/>
            <a:r>
              <a:rPr lang="zh-CN" altLang="en-US" sz="4800">
                <a:solidFill>
                  <a:srgbClr val="FFFFFF"/>
                </a:solidFill>
              </a:rPr>
              <a:t>监控体系脑图</a:t>
            </a:r>
            <a:endParaRPr lang="zh-CN" altLang="en-US" sz="4800" dirty="0">
              <a:solidFill>
                <a:srgbClr val="FFFFFF"/>
              </a:solidFill>
            </a:endParaRPr>
          </a:p>
        </p:txBody>
      </p:sp>
      <p:pic>
        <p:nvPicPr>
          <p:cNvPr id="3" name="图片 2" descr="图片包含 游戏机, 截图&#10;&#10;描述已自动生成">
            <a:extLst>
              <a:ext uri="{FF2B5EF4-FFF2-40B4-BE49-F238E27FC236}">
                <a16:creationId xmlns:a16="http://schemas.microsoft.com/office/drawing/2014/main" id="{58AF123F-503F-45DE-B265-130755AA1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206" y="105552"/>
            <a:ext cx="3240360" cy="6646895"/>
          </a:xfrm>
          <a:prstGeom prst="rect">
            <a:avLst/>
          </a:prstGeom>
        </p:spPr>
      </p:pic>
    </p:spTree>
    <p:extLst>
      <p:ext uri="{BB962C8B-B14F-4D97-AF65-F5344CB8AC3E}">
        <p14:creationId xmlns:p14="http://schemas.microsoft.com/office/powerpoint/2010/main" val="8727997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
          <p:cNvSpPr txBox="1">
            <a:spLocks noChangeArrowheads="1"/>
          </p:cNvSpPr>
          <p:nvPr/>
        </p:nvSpPr>
        <p:spPr bwMode="auto">
          <a:xfrm>
            <a:off x="694606" y="2390636"/>
            <a:ext cx="6981199" cy="67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90204" pitchFamily="34" charset="0"/>
                <a:ea typeface="微软雅黑" pitchFamily="34" charset="-122"/>
              </a:defRPr>
            </a:lvl2pPr>
            <a:lvl3pPr algn="l" rtl="0" fontAlgn="base">
              <a:spcBef>
                <a:spcPct val="0"/>
              </a:spcBef>
              <a:spcAft>
                <a:spcPct val="0"/>
              </a:spcAft>
              <a:defRPr sz="2400">
                <a:solidFill>
                  <a:schemeClr val="tx2"/>
                </a:solidFill>
                <a:latin typeface="Arial" panose="020B0604020202090204" pitchFamily="34" charset="0"/>
                <a:ea typeface="微软雅黑" pitchFamily="34" charset="-122"/>
              </a:defRPr>
            </a:lvl3pPr>
            <a:lvl4pPr algn="l" rtl="0" fontAlgn="base">
              <a:spcBef>
                <a:spcPct val="0"/>
              </a:spcBef>
              <a:spcAft>
                <a:spcPct val="0"/>
              </a:spcAft>
              <a:defRPr sz="2400">
                <a:solidFill>
                  <a:schemeClr val="tx2"/>
                </a:solidFill>
                <a:latin typeface="Arial" panose="020B0604020202090204" pitchFamily="34" charset="0"/>
                <a:ea typeface="微软雅黑" pitchFamily="34" charset="-122"/>
              </a:defRPr>
            </a:lvl4pPr>
            <a:lvl5pPr algn="l" rtl="0" fontAlgn="base">
              <a:spcBef>
                <a:spcPct val="0"/>
              </a:spcBef>
              <a:spcAft>
                <a:spcPct val="0"/>
              </a:spcAft>
              <a:defRPr sz="2400">
                <a:solidFill>
                  <a:schemeClr val="tx2"/>
                </a:solidFill>
                <a:latin typeface="Arial" panose="020B0604020202090204" pitchFamily="34" charset="0"/>
                <a:ea typeface="微软雅黑" pitchFamily="34" charset="-122"/>
              </a:defRPr>
            </a:lvl5pPr>
            <a:lvl6pPr marL="457200" algn="l" rtl="0" fontAlgn="base">
              <a:spcBef>
                <a:spcPct val="0"/>
              </a:spcBef>
              <a:spcAft>
                <a:spcPct val="0"/>
              </a:spcAft>
              <a:defRPr sz="2400">
                <a:solidFill>
                  <a:schemeClr val="tx2"/>
                </a:solidFill>
                <a:latin typeface="Arial" panose="020B0604020202090204" pitchFamily="34" charset="0"/>
                <a:ea typeface="微软雅黑" pitchFamily="34" charset="-122"/>
              </a:defRPr>
            </a:lvl6pPr>
            <a:lvl7pPr marL="914400" algn="l" rtl="0" fontAlgn="base">
              <a:spcBef>
                <a:spcPct val="0"/>
              </a:spcBef>
              <a:spcAft>
                <a:spcPct val="0"/>
              </a:spcAft>
              <a:defRPr sz="2400">
                <a:solidFill>
                  <a:schemeClr val="tx2"/>
                </a:solidFill>
                <a:latin typeface="Arial" panose="020B0604020202090204" pitchFamily="34" charset="0"/>
                <a:ea typeface="微软雅黑" pitchFamily="34" charset="-122"/>
              </a:defRPr>
            </a:lvl7pPr>
            <a:lvl8pPr marL="1371600" algn="l" rtl="0" fontAlgn="base">
              <a:spcBef>
                <a:spcPct val="0"/>
              </a:spcBef>
              <a:spcAft>
                <a:spcPct val="0"/>
              </a:spcAft>
              <a:defRPr sz="2400">
                <a:solidFill>
                  <a:schemeClr val="tx2"/>
                </a:solidFill>
                <a:latin typeface="Arial" panose="020B0604020202090204" pitchFamily="34" charset="0"/>
                <a:ea typeface="微软雅黑" pitchFamily="34" charset="-122"/>
              </a:defRPr>
            </a:lvl8pPr>
            <a:lvl9pPr marL="1828800" algn="l" rtl="0" fontAlgn="base">
              <a:spcBef>
                <a:spcPct val="0"/>
              </a:spcBef>
              <a:spcAft>
                <a:spcPct val="0"/>
              </a:spcAft>
              <a:defRPr sz="2400">
                <a:solidFill>
                  <a:schemeClr val="tx2"/>
                </a:solidFill>
                <a:latin typeface="Arial" panose="020B0604020202090204" pitchFamily="34" charset="0"/>
                <a:ea typeface="微软雅黑" pitchFamily="34" charset="-122"/>
              </a:defRPr>
            </a:lvl9pPr>
          </a:lstStyle>
          <a:p>
            <a:r>
              <a:rPr lang="zh-CN" altLang="en-US" sz="5400" b="1" dirty="0">
                <a:solidFill>
                  <a:schemeClr val="tx2"/>
                </a:solidFill>
                <a:effectLst>
                  <a:glow rad="101600">
                    <a:schemeClr val="bg1"/>
                  </a:glow>
                </a:effectLst>
                <a:latin typeface="微软雅黑" pitchFamily="34" charset="-122"/>
                <a:ea typeface="微软雅黑" pitchFamily="34" charset="-122"/>
              </a:rPr>
              <a:t>感谢您的观看</a:t>
            </a:r>
            <a:endParaRPr lang="zh-CN" sz="5400" b="1" dirty="0">
              <a:solidFill>
                <a:schemeClr val="tx2"/>
              </a:solidFill>
              <a:effectLst>
                <a:glow rad="101600">
                  <a:schemeClr val="bg1"/>
                </a:glow>
              </a:effectLst>
              <a:latin typeface="微软雅黑" pitchFamily="34" charset="-122"/>
              <a:ea typeface="微软雅黑" pitchFamily="34" charset="-122"/>
            </a:endParaRPr>
          </a:p>
        </p:txBody>
      </p:sp>
      <p:sp>
        <p:nvSpPr>
          <p:cNvPr id="50" name="矩形 49"/>
          <p:cNvSpPr/>
          <p:nvPr/>
        </p:nvSpPr>
        <p:spPr>
          <a:xfrm>
            <a:off x="780680" y="3142709"/>
            <a:ext cx="5670989" cy="646331"/>
          </a:xfrm>
          <a:prstGeom prst="rect">
            <a:avLst/>
          </a:prstGeom>
        </p:spPr>
        <p:txBody>
          <a:bodyPr wrap="square">
            <a:spAutoFit/>
          </a:bodyPr>
          <a:lstStyle/>
          <a:p>
            <a:r>
              <a:rPr lang="en-US" altLang="zh-CN" sz="1200" dirty="0">
                <a:solidFill>
                  <a:schemeClr val="tx1">
                    <a:lumMod val="75000"/>
                    <a:lumOff val="25000"/>
                  </a:schemeClr>
                </a:solidFill>
                <a:effectLst>
                  <a:glow rad="101600">
                    <a:schemeClr val="bg1">
                      <a:alpha val="83000"/>
                    </a:schemeClr>
                  </a:glow>
                </a:effectLst>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spTree>
    <p:extLst>
      <p:ext uri="{BB962C8B-B14F-4D97-AF65-F5344CB8AC3E}">
        <p14:creationId xmlns:p14="http://schemas.microsoft.com/office/powerpoint/2010/main" val="220850213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0-#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arn(inVertical)">
                                      <p:cBhvr>
                                        <p:cTn id="12" dur="12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448"/>
            <a:ext cx="12190414" cy="6868448"/>
          </a:xfrm>
          <a:prstGeom prst="rect">
            <a:avLst/>
          </a:prstGeom>
          <a:gradFill>
            <a:gsLst>
              <a:gs pos="0">
                <a:schemeClr val="bg1">
                  <a:alpha val="66000"/>
                </a:schemeClr>
              </a:gs>
              <a:gs pos="42000">
                <a:schemeClr val="bg1">
                  <a:alpha val="92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303118" y="476672"/>
            <a:ext cx="1528015" cy="1528413"/>
            <a:chOff x="1602769" y="143838"/>
            <a:chExt cx="1331936" cy="1331936"/>
          </a:xfrm>
        </p:grpSpPr>
        <p:sp>
          <p:nvSpPr>
            <p:cNvPr id="15" name="椭圆 14"/>
            <p:cNvSpPr/>
            <p:nvPr/>
          </p:nvSpPr>
          <p:spPr>
            <a:xfrm>
              <a:off x="1602769" y="143838"/>
              <a:ext cx="1331936" cy="1331936"/>
            </a:xfrm>
            <a:prstGeom prst="ellipse">
              <a:avLst/>
            </a:prstGeom>
            <a:ln w="165100">
              <a:solidFill>
                <a:schemeClr val="bg1">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679041" y="396413"/>
              <a:ext cx="1189310" cy="584775"/>
            </a:xfrm>
            <a:prstGeom prst="rect">
              <a:avLst/>
            </a:prstGeom>
            <a:noFill/>
          </p:spPr>
          <p:txBody>
            <a:bodyPr wrap="square" rtlCol="0">
              <a:spAutoFit/>
            </a:bodyPr>
            <a:lstStyle/>
            <a:p>
              <a:pPr algn="ctr"/>
              <a:r>
                <a:rPr lang="zh-CN" altLang="en-US" sz="3600" b="1" dirty="0">
                  <a:solidFill>
                    <a:schemeClr val="bg1"/>
                  </a:solidFill>
                  <a:latin typeface="微软雅黑" pitchFamily="34" charset="-122"/>
                  <a:ea typeface="微软雅黑" pitchFamily="34" charset="-122"/>
                </a:rPr>
                <a:t>目录</a:t>
              </a:r>
            </a:p>
          </p:txBody>
        </p:sp>
        <p:sp>
          <p:nvSpPr>
            <p:cNvPr id="17" name="TextBox 16"/>
            <p:cNvSpPr txBox="1"/>
            <p:nvPr/>
          </p:nvSpPr>
          <p:spPr>
            <a:xfrm>
              <a:off x="1638153" y="937949"/>
              <a:ext cx="1263808" cy="281622"/>
            </a:xfrm>
            <a:prstGeom prst="rect">
              <a:avLst/>
            </a:prstGeom>
            <a:noFill/>
          </p:spPr>
          <p:txBody>
            <a:bodyPr wrap="square" rtlCol="0">
              <a:spAutoFit/>
            </a:bodyPr>
            <a:lstStyle/>
            <a:p>
              <a:pPr algn="ctr"/>
              <a:r>
                <a:rPr lang="en-US" altLang="zh-CN" sz="1500" dirty="0">
                  <a:solidFill>
                    <a:schemeClr val="bg1"/>
                  </a:solidFill>
                  <a:latin typeface="微软雅黑" pitchFamily="34" charset="-122"/>
                  <a:ea typeface="微软雅黑" pitchFamily="34" charset="-122"/>
                </a:rPr>
                <a:t>CONTENTS</a:t>
              </a:r>
              <a:endParaRPr lang="zh-CN" altLang="en-US" sz="1500" dirty="0">
                <a:solidFill>
                  <a:schemeClr val="bg1"/>
                </a:solidFill>
                <a:latin typeface="微软雅黑" pitchFamily="34" charset="-122"/>
                <a:ea typeface="微软雅黑" pitchFamily="34" charset="-122"/>
              </a:endParaRPr>
            </a:p>
          </p:txBody>
        </p:sp>
      </p:grpSp>
      <p:sp>
        <p:nvSpPr>
          <p:cNvPr id="18" name="Freeform 5"/>
          <p:cNvSpPr/>
          <p:nvPr/>
        </p:nvSpPr>
        <p:spPr bwMode="auto">
          <a:xfrm>
            <a:off x="3176" y="3400302"/>
            <a:ext cx="12185653" cy="1446568"/>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31" tIns="45715" rIns="91431" bIns="45715" numCol="1" anchor="t" anchorCtr="0" compatLnSpc="1"/>
          <a:lstStyle/>
          <a:p>
            <a:endParaRPr lang="zh-CN" altLang="en-US"/>
          </a:p>
        </p:txBody>
      </p:sp>
      <p:sp>
        <p:nvSpPr>
          <p:cNvPr id="19" name="矩形 30"/>
          <p:cNvSpPr>
            <a:spLocks noChangeArrowheads="1"/>
          </p:cNvSpPr>
          <p:nvPr/>
        </p:nvSpPr>
        <p:spPr bwMode="auto">
          <a:xfrm>
            <a:off x="605851" y="5293499"/>
            <a:ext cx="1949732" cy="4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000" b="1" dirty="0">
                <a:solidFill>
                  <a:schemeClr val="accent1"/>
                </a:solidFill>
                <a:sym typeface="微软雅黑" pitchFamily="34" charset="-122"/>
              </a:rPr>
              <a:t>监控目标</a:t>
            </a:r>
          </a:p>
        </p:txBody>
      </p:sp>
      <p:sp>
        <p:nvSpPr>
          <p:cNvPr id="20" name="矩形 68"/>
          <p:cNvSpPr>
            <a:spLocks noChangeArrowheads="1"/>
          </p:cNvSpPr>
          <p:nvPr/>
        </p:nvSpPr>
        <p:spPr bwMode="auto">
          <a:xfrm>
            <a:off x="6948846" y="2420888"/>
            <a:ext cx="2091698" cy="43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000" b="1" dirty="0">
                <a:solidFill>
                  <a:schemeClr val="accent4"/>
                </a:solidFill>
                <a:sym typeface="微软雅黑" pitchFamily="34" charset="-122"/>
              </a:rPr>
              <a:t>监控整合</a:t>
            </a:r>
          </a:p>
        </p:txBody>
      </p:sp>
      <p:sp>
        <p:nvSpPr>
          <p:cNvPr id="21" name="矩形 64"/>
          <p:cNvSpPr>
            <a:spLocks noChangeArrowheads="1"/>
          </p:cNvSpPr>
          <p:nvPr/>
        </p:nvSpPr>
        <p:spPr bwMode="auto">
          <a:xfrm>
            <a:off x="2691902" y="3536708"/>
            <a:ext cx="2068263" cy="43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000" b="1" dirty="0">
                <a:solidFill>
                  <a:schemeClr val="accent2"/>
                </a:solidFill>
                <a:sym typeface="微软雅黑" pitchFamily="34" charset="-122"/>
              </a:rPr>
              <a:t>监控核心</a:t>
            </a:r>
          </a:p>
        </p:txBody>
      </p:sp>
      <p:sp>
        <p:nvSpPr>
          <p:cNvPr id="22" name="矩形 66"/>
          <p:cNvSpPr>
            <a:spLocks noChangeArrowheads="1"/>
          </p:cNvSpPr>
          <p:nvPr/>
        </p:nvSpPr>
        <p:spPr bwMode="auto">
          <a:xfrm>
            <a:off x="4503381" y="4759225"/>
            <a:ext cx="2699543" cy="43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000" b="1" dirty="0">
                <a:solidFill>
                  <a:schemeClr val="accent3"/>
                </a:solidFill>
                <a:sym typeface="微软雅黑" pitchFamily="34" charset="-122"/>
              </a:rPr>
              <a:t>监控指标</a:t>
            </a:r>
          </a:p>
        </p:txBody>
      </p:sp>
      <p:grpSp>
        <p:nvGrpSpPr>
          <p:cNvPr id="23" name="组合 22"/>
          <p:cNvGrpSpPr/>
          <p:nvPr/>
        </p:nvGrpSpPr>
        <p:grpSpPr>
          <a:xfrm>
            <a:off x="1087728" y="4058986"/>
            <a:ext cx="999304" cy="1001764"/>
            <a:chOff x="3437020" y="1033173"/>
            <a:chExt cx="863676" cy="865577"/>
          </a:xfrm>
        </p:grpSpPr>
        <p:sp>
          <p:nvSpPr>
            <p:cNvPr id="24"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endParaRPr lang="zh-CN" altLang="zh-CN" sz="2400">
                <a:solidFill>
                  <a:srgbClr val="FFFFFF"/>
                </a:solidFill>
                <a:sym typeface="微软雅黑" pitchFamily="34" charset="-122"/>
              </a:endParaRPr>
            </a:p>
          </p:txBody>
        </p:sp>
        <p:pic>
          <p:nvPicPr>
            <p:cNvPr id="25" name="图片 2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26" name="矩形 68"/>
          <p:cNvSpPr>
            <a:spLocks noChangeArrowheads="1"/>
          </p:cNvSpPr>
          <p:nvPr/>
        </p:nvSpPr>
        <p:spPr bwMode="auto">
          <a:xfrm>
            <a:off x="9038095" y="4524311"/>
            <a:ext cx="2650857" cy="43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000" b="1" dirty="0">
                <a:solidFill>
                  <a:schemeClr val="accent5"/>
                </a:solidFill>
                <a:sym typeface="微软雅黑" pitchFamily="34" charset="-122"/>
              </a:rPr>
              <a:t>事件应急</a:t>
            </a:r>
          </a:p>
        </p:txBody>
      </p:sp>
      <p:grpSp>
        <p:nvGrpSpPr>
          <p:cNvPr id="27" name="组合 26"/>
          <p:cNvGrpSpPr/>
          <p:nvPr/>
        </p:nvGrpSpPr>
        <p:grpSpPr>
          <a:xfrm>
            <a:off x="3239847" y="4226281"/>
            <a:ext cx="999304" cy="1001764"/>
            <a:chOff x="3437020" y="2074814"/>
            <a:chExt cx="863676" cy="865577"/>
          </a:xfrm>
        </p:grpSpPr>
        <p:sp>
          <p:nvSpPr>
            <p:cNvPr id="28" name="椭圆 19"/>
            <p:cNvSpPr>
              <a:spLocks noChangeArrowheads="1"/>
            </p:cNvSpPr>
            <p:nvPr/>
          </p:nvSpPr>
          <p:spPr bwMode="auto">
            <a:xfrm>
              <a:off x="3437020" y="2074814"/>
              <a:ext cx="863676" cy="865577"/>
            </a:xfrm>
            <a:prstGeom prst="ellipse">
              <a:avLst/>
            </a:prstGeom>
            <a:solidFill>
              <a:schemeClr val="accent2"/>
            </a:solidFill>
            <a:ln w="38100">
              <a:solidFill>
                <a:schemeClr val="bg1">
                  <a:lumMod val="75000"/>
                </a:schemeClr>
              </a:solidFill>
              <a:miter lim="800000"/>
            </a:ln>
          </p:spPr>
          <p:txBody>
            <a:bodyPr anchor="ct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endParaRPr lang="zh-CN" altLang="zh-CN" sz="2400">
                <a:solidFill>
                  <a:srgbClr val="FFFFFF"/>
                </a:solidFill>
                <a:sym typeface="微软雅黑" pitchFamily="34" charset="-122"/>
              </a:endParaRPr>
            </a:p>
          </p:txBody>
        </p:sp>
        <p:pic>
          <p:nvPicPr>
            <p:cNvPr id="29" name="图片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30" name="组合 29"/>
          <p:cNvGrpSpPr/>
          <p:nvPr/>
        </p:nvGrpSpPr>
        <p:grpSpPr>
          <a:xfrm>
            <a:off x="5315489" y="3520783"/>
            <a:ext cx="999304" cy="999925"/>
            <a:chOff x="3437020" y="3157655"/>
            <a:chExt cx="863676" cy="863988"/>
          </a:xfrm>
        </p:grpSpPr>
        <p:sp>
          <p:nvSpPr>
            <p:cNvPr id="31" name="椭圆 20"/>
            <p:cNvSpPr>
              <a:spLocks noChangeArrowheads="1"/>
            </p:cNvSpPr>
            <p:nvPr/>
          </p:nvSpPr>
          <p:spPr bwMode="auto">
            <a:xfrm>
              <a:off x="3437020" y="3157655"/>
              <a:ext cx="863676" cy="863988"/>
            </a:xfrm>
            <a:prstGeom prst="ellipse">
              <a:avLst/>
            </a:prstGeom>
            <a:solidFill>
              <a:schemeClr val="accent3"/>
            </a:solidFill>
            <a:ln w="38100">
              <a:solidFill>
                <a:schemeClr val="bg1">
                  <a:lumMod val="75000"/>
                </a:schemeClr>
              </a:solidFill>
              <a:miter lim="800000"/>
            </a:ln>
          </p:spPr>
          <p:txBody>
            <a:bodyPr anchor="ct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endParaRPr lang="zh-CN" altLang="zh-CN" sz="2400">
                <a:solidFill>
                  <a:srgbClr val="FFFFFF"/>
                </a:solidFill>
                <a:sym typeface="微软雅黑" pitchFamily="34" charset="-122"/>
              </a:endParaRPr>
            </a:p>
          </p:txBody>
        </p:sp>
        <p:grpSp>
          <p:nvGrpSpPr>
            <p:cNvPr id="32" name="组合 31"/>
            <p:cNvGrpSpPr/>
            <p:nvPr/>
          </p:nvGrpSpPr>
          <p:grpSpPr>
            <a:xfrm>
              <a:off x="3603965" y="3301680"/>
              <a:ext cx="519264" cy="531742"/>
              <a:chOff x="9901114" y="2870043"/>
              <a:chExt cx="1094967" cy="1121279"/>
            </a:xfrm>
          </p:grpSpPr>
          <p:sp>
            <p:nvSpPr>
              <p:cNvPr id="33" name="Freeform 5"/>
              <p:cNvSpPr/>
              <p:nvPr/>
            </p:nvSpPr>
            <p:spPr bwMode="auto">
              <a:xfrm>
                <a:off x="10585467" y="2870043"/>
                <a:ext cx="234963" cy="800500"/>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90204" pitchFamily="34" charset="0"/>
                  <a:ea typeface="微软雅黑" pitchFamily="34" charset="-122"/>
                  <a:sym typeface="Arial" panose="020B0604020202090204" pitchFamily="34" charset="0"/>
                </a:endParaRPr>
              </a:p>
            </p:txBody>
          </p:sp>
          <p:sp>
            <p:nvSpPr>
              <p:cNvPr id="34" name="Freeform 6"/>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90204" pitchFamily="34" charset="0"/>
                  <a:ea typeface="微软雅黑" pitchFamily="34" charset="-122"/>
                  <a:sym typeface="Arial" panose="020B0604020202090204" pitchFamily="34" charset="0"/>
                </a:endParaRPr>
              </a:p>
            </p:txBody>
          </p:sp>
          <p:sp>
            <p:nvSpPr>
              <p:cNvPr id="35" name="Freeform 7"/>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90204" pitchFamily="34" charset="0"/>
                  <a:ea typeface="微软雅黑" pitchFamily="34" charset="-122"/>
                  <a:sym typeface="Arial" panose="020B0604020202090204" pitchFamily="34" charset="0"/>
                </a:endParaRPr>
              </a:p>
            </p:txBody>
          </p:sp>
          <p:sp>
            <p:nvSpPr>
              <p:cNvPr id="36" name="Freeform 8"/>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90204" pitchFamily="34" charset="0"/>
                  <a:ea typeface="微软雅黑" pitchFamily="34" charset="-122"/>
                  <a:sym typeface="Arial" panose="020B0604020202090204" pitchFamily="34" charset="0"/>
                </a:endParaRPr>
              </a:p>
            </p:txBody>
          </p:sp>
          <p:sp>
            <p:nvSpPr>
              <p:cNvPr id="37" name="Freeform 9"/>
              <p:cNvSpPr>
                <a:spLocks noEditPoints="1"/>
              </p:cNvSpPr>
              <p:nvPr/>
            </p:nvSpPr>
            <p:spPr bwMode="auto">
              <a:xfrm>
                <a:off x="9901114" y="2953851"/>
                <a:ext cx="1094967" cy="1037471"/>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90204" pitchFamily="34" charset="0"/>
                  <a:ea typeface="微软雅黑" pitchFamily="34" charset="-122"/>
                  <a:sym typeface="Arial" panose="020B0604020202090204" pitchFamily="34" charset="0"/>
                </a:endParaRPr>
              </a:p>
            </p:txBody>
          </p:sp>
        </p:grpSp>
      </p:grpSp>
      <p:grpSp>
        <p:nvGrpSpPr>
          <p:cNvPr id="38" name="组合 37"/>
          <p:cNvGrpSpPr/>
          <p:nvPr/>
        </p:nvGrpSpPr>
        <p:grpSpPr>
          <a:xfrm>
            <a:off x="7527603" y="3033551"/>
            <a:ext cx="999304" cy="1001763"/>
            <a:chOff x="3437020" y="4201727"/>
            <a:chExt cx="863676" cy="865576"/>
          </a:xfrm>
        </p:grpSpPr>
        <p:sp>
          <p:nvSpPr>
            <p:cNvPr id="39" name="椭圆 21"/>
            <p:cNvSpPr>
              <a:spLocks noChangeArrowheads="1"/>
            </p:cNvSpPr>
            <p:nvPr/>
          </p:nvSpPr>
          <p:spPr bwMode="auto">
            <a:xfrm>
              <a:off x="3437020" y="4201727"/>
              <a:ext cx="863676" cy="865576"/>
            </a:xfrm>
            <a:prstGeom prst="ellipse">
              <a:avLst/>
            </a:prstGeom>
            <a:solidFill>
              <a:schemeClr val="accent4"/>
            </a:solidFill>
            <a:ln w="38100">
              <a:solidFill>
                <a:schemeClr val="bg1">
                  <a:lumMod val="75000"/>
                </a:schemeClr>
              </a:solidFill>
              <a:miter lim="800000"/>
            </a:ln>
          </p:spPr>
          <p:txBody>
            <a:bodyPr anchor="ct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endParaRPr lang="zh-CN" altLang="zh-CN" sz="2400">
                <a:solidFill>
                  <a:srgbClr val="FFFFFF"/>
                </a:solidFill>
                <a:sym typeface="微软雅黑" pitchFamily="34" charset="-122"/>
              </a:endParaRPr>
            </a:p>
          </p:txBody>
        </p:sp>
        <p:grpSp>
          <p:nvGrpSpPr>
            <p:cNvPr id="40" name="Group 4"/>
            <p:cNvGrpSpPr>
              <a:grpSpLocks noChangeAspect="1"/>
            </p:cNvGrpSpPr>
            <p:nvPr/>
          </p:nvGrpSpPr>
          <p:grpSpPr bwMode="auto">
            <a:xfrm>
              <a:off x="3626902" y="4339091"/>
              <a:ext cx="476560" cy="578496"/>
              <a:chOff x="2694" y="1931"/>
              <a:chExt cx="374" cy="454"/>
            </a:xfrm>
            <a:solidFill>
              <a:schemeClr val="bg1"/>
            </a:solidFill>
          </p:grpSpPr>
          <p:sp>
            <p:nvSpPr>
              <p:cNvPr id="41"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2"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3"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4"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5"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6"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sp>
            <p:nvSpPr>
              <p:cNvPr id="47"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微软雅黑" pitchFamily="34" charset="-122"/>
                  <a:sym typeface="Arial" panose="020B0604020202090204" pitchFamily="34" charset="0"/>
                </a:endParaRPr>
              </a:p>
            </p:txBody>
          </p:sp>
        </p:grpSp>
      </p:grpSp>
      <p:grpSp>
        <p:nvGrpSpPr>
          <p:cNvPr id="48" name="组合 47"/>
          <p:cNvGrpSpPr/>
          <p:nvPr/>
        </p:nvGrpSpPr>
        <p:grpSpPr>
          <a:xfrm>
            <a:off x="9855916" y="3265813"/>
            <a:ext cx="999304" cy="1001763"/>
            <a:chOff x="3437020" y="5246272"/>
            <a:chExt cx="863676" cy="865576"/>
          </a:xfrm>
        </p:grpSpPr>
        <p:sp>
          <p:nvSpPr>
            <p:cNvPr id="49" name="椭圆 21"/>
            <p:cNvSpPr>
              <a:spLocks noChangeArrowheads="1"/>
            </p:cNvSpPr>
            <p:nvPr/>
          </p:nvSpPr>
          <p:spPr bwMode="auto">
            <a:xfrm>
              <a:off x="3437020" y="5246272"/>
              <a:ext cx="863676" cy="865576"/>
            </a:xfrm>
            <a:prstGeom prst="ellipse">
              <a:avLst/>
            </a:prstGeom>
            <a:solidFill>
              <a:schemeClr val="accent5"/>
            </a:solidFill>
            <a:ln w="38100">
              <a:solidFill>
                <a:schemeClr val="bg1">
                  <a:lumMod val="75000"/>
                </a:schemeClr>
              </a:solidFill>
              <a:miter lim="800000"/>
            </a:ln>
          </p:spPr>
          <p:txBody>
            <a:bodyPr anchor="ct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panose="020B0604020202090204" pitchFamily="34" charset="0"/>
                <a:buNone/>
              </a:pPr>
              <a:endParaRPr lang="zh-CN" altLang="zh-CN" sz="2400">
                <a:solidFill>
                  <a:srgbClr val="FFFFFF"/>
                </a:solidFill>
                <a:sym typeface="微软雅黑" pitchFamily="34" charset="-122"/>
              </a:endParaRPr>
            </a:p>
          </p:txBody>
        </p:sp>
        <p:sp>
          <p:nvSpPr>
            <p:cNvPr id="50"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par>
                                <p:cTn id="13" presetID="2" presetClass="entr" presetSubtype="1" fill="hold" nodeType="withEffect">
                                  <p:stCondLst>
                                    <p:cond delay="1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2" presetClass="entr" presetSubtype="8" fill="hold" grpId="0" nodeType="withEffect">
                                  <p:stCondLst>
                                    <p:cond delay="18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 presetClass="entr" presetSubtype="1" fill="hold" nodeType="withEffect">
                                  <p:stCondLst>
                                    <p:cond delay="210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0-#ppt_h/2"/>
                                          </p:val>
                                        </p:tav>
                                        <p:tav tm="100000">
                                          <p:val>
                                            <p:strVal val="#ppt_y"/>
                                          </p:val>
                                        </p:tav>
                                      </p:tavLst>
                                    </p:anim>
                                  </p:childTnLst>
                                </p:cTn>
                              </p:par>
                              <p:par>
                                <p:cTn id="24" presetID="22" presetClass="entr" presetSubtype="8" fill="hold" grpId="0" nodeType="withEffect">
                                  <p:stCondLst>
                                    <p:cond delay="240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 presetClass="entr" presetSubtype="1" fill="hold" nodeType="withEffect">
                                  <p:stCondLst>
                                    <p:cond delay="270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0-#ppt_h/2"/>
                                          </p:val>
                                        </p:tav>
                                        <p:tav tm="100000">
                                          <p:val>
                                            <p:strVal val="#ppt_y"/>
                                          </p:val>
                                        </p:tav>
                                      </p:tavLst>
                                    </p:anim>
                                  </p:childTnLst>
                                </p:cTn>
                              </p:par>
                              <p:par>
                                <p:cTn id="31" presetID="22" presetClass="entr" presetSubtype="8" fill="hold" grpId="0" nodeType="withEffect">
                                  <p:stCondLst>
                                    <p:cond delay="300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 presetClass="entr" presetSubtype="1" fill="hold" nodeType="withEffect">
                                  <p:stCondLst>
                                    <p:cond delay="3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0-#ppt_h/2"/>
                                          </p:val>
                                        </p:tav>
                                        <p:tav tm="100000">
                                          <p:val>
                                            <p:strVal val="#ppt_y"/>
                                          </p:val>
                                        </p:tav>
                                      </p:tavLst>
                                    </p:anim>
                                  </p:childTnLst>
                                </p:cTn>
                              </p:par>
                              <p:par>
                                <p:cTn id="38" presetID="22" presetClass="entr" presetSubtype="8" fill="hold" grpId="0" nodeType="withEffect">
                                  <p:stCondLst>
                                    <p:cond delay="360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 presetClass="entr" presetSubtype="1" fill="hold" nodeType="withEffect">
                                  <p:stCondLst>
                                    <p:cond delay="390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0-#ppt_h/2"/>
                                          </p:val>
                                        </p:tav>
                                        <p:tav tm="100000">
                                          <p:val>
                                            <p:strVal val="#ppt_y"/>
                                          </p:val>
                                        </p:tav>
                                      </p:tavLst>
                                    </p:anim>
                                  </p:childTnLst>
                                </p:cTn>
                              </p:par>
                              <p:par>
                                <p:cTn id="45" presetID="22" presetClass="entr" presetSubtype="8" fill="hold" grpId="0" nodeType="withEffect">
                                  <p:stCondLst>
                                    <p:cond delay="420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P spid="22"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0990" y="1484784"/>
            <a:ext cx="4104456" cy="4104456"/>
          </a:xfrm>
          <a:prstGeom prst="rect">
            <a:avLst/>
          </a:prstGeom>
          <a:solidFill>
            <a:schemeClr val="bg1">
              <a:alpha val="7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969443" y="3153742"/>
            <a:ext cx="2441694" cy="769441"/>
          </a:xfrm>
          <a:prstGeom prst="rect">
            <a:avLst/>
          </a:prstGeom>
          <a:noFill/>
        </p:spPr>
        <p:txBody>
          <a:bodyPr wrap="none" rtlCol="0">
            <a:spAutoFit/>
          </a:bodyPr>
          <a:lstStyle/>
          <a:p>
            <a:pPr algn="ctr"/>
            <a:r>
              <a:rPr lang="zh-CN" altLang="en-US" sz="4400" b="1" dirty="0">
                <a:ln w="12700">
                  <a:noFill/>
                  <a:prstDash val="solid"/>
                </a:ln>
                <a:solidFill>
                  <a:schemeClr val="accent1"/>
                </a:solidFill>
                <a:latin typeface="+mj-ea"/>
                <a:ea typeface="+mj-ea"/>
              </a:rPr>
              <a:t>监控目标</a:t>
            </a:r>
          </a:p>
        </p:txBody>
      </p:sp>
      <p:sp>
        <p:nvSpPr>
          <p:cNvPr id="13" name="TextBox 12"/>
          <p:cNvSpPr txBox="1"/>
          <p:nvPr/>
        </p:nvSpPr>
        <p:spPr>
          <a:xfrm>
            <a:off x="5623467" y="2348880"/>
            <a:ext cx="1133644" cy="1015663"/>
          </a:xfrm>
          <a:prstGeom prst="rect">
            <a:avLst/>
          </a:prstGeom>
          <a:noFill/>
        </p:spPr>
        <p:txBody>
          <a:bodyPr wrap="none" rtlCol="0">
            <a:spAutoFit/>
          </a:bodyPr>
          <a:lstStyle/>
          <a:p>
            <a:pPr algn="ctr"/>
            <a:r>
              <a:rPr lang="en-US" altLang="zh-CN" sz="6000" b="1" dirty="0">
                <a:ln w="12700">
                  <a:noFill/>
                  <a:prstDash val="solid"/>
                </a:ln>
                <a:solidFill>
                  <a:schemeClr val="tx2"/>
                </a:solidFill>
                <a:latin typeface="+mj-ea"/>
                <a:ea typeface="+mj-ea"/>
              </a:rPr>
              <a:t>01</a:t>
            </a:r>
            <a:endParaRPr lang="zh-CN" altLang="en-US" sz="6000" b="1" dirty="0">
              <a:ln w="12700">
                <a:noFill/>
                <a:prstDash val="solid"/>
              </a:ln>
              <a:solidFill>
                <a:schemeClr val="tx2"/>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52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fltVal val="0.5"/>
                                          </p:val>
                                        </p:tav>
                                        <p:tav tm="100000">
                                          <p:val>
                                            <p:strVal val="#ppt_x"/>
                                          </p:val>
                                        </p:tav>
                                      </p:tavLst>
                                    </p:anim>
                                    <p:anim calcmode="lin" valueType="num">
                                      <p:cBhvr>
                                        <p:cTn id="26" dur="10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35"/>
          <p:cNvSpPr/>
          <p:nvPr/>
        </p:nvSpPr>
        <p:spPr>
          <a:xfrm>
            <a:off x="4424303" y="1633282"/>
            <a:ext cx="1670904" cy="1218656"/>
          </a:xfrm>
          <a:custGeom>
            <a:avLst/>
            <a:gdLst>
              <a:gd name="connsiteX0" fmla="*/ 1544779 w 1544780"/>
              <a:gd name="connsiteY0" fmla="*/ 0 h 1126522"/>
              <a:gd name="connsiteX1" fmla="*/ 1544780 w 1544780"/>
              <a:gd name="connsiteY1" fmla="*/ 0 h 1126522"/>
              <a:gd name="connsiteX2" fmla="*/ 1177877 w 1544780"/>
              <a:gd name="connsiteY2" fmla="*/ 1126522 h 1126522"/>
              <a:gd name="connsiteX3" fmla="*/ 0 w 1544780"/>
              <a:gd name="connsiteY3" fmla="*/ 1126514 h 1126522"/>
              <a:gd name="connsiteX4" fmla="*/ 49564 w 1544780"/>
              <a:gd name="connsiteY4" fmla="*/ 991095 h 1126522"/>
              <a:gd name="connsiteX5" fmla="*/ 1544779 w 1544780"/>
              <a:gd name="connsiteY5" fmla="*/ 0 h 112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80" h="1126522">
                <a:moveTo>
                  <a:pt x="1544779" y="0"/>
                </a:moveTo>
                <a:lnTo>
                  <a:pt x="1544780" y="0"/>
                </a:lnTo>
                <a:lnTo>
                  <a:pt x="1177877" y="1126522"/>
                </a:lnTo>
                <a:lnTo>
                  <a:pt x="0" y="1126514"/>
                </a:lnTo>
                <a:lnTo>
                  <a:pt x="49564" y="991095"/>
                </a:lnTo>
                <a:cubicBezTo>
                  <a:pt x="295909" y="408670"/>
                  <a:pt x="872620" y="0"/>
                  <a:pt x="154477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6095209" y="1633282"/>
            <a:ext cx="1670901" cy="1218656"/>
          </a:xfrm>
          <a:custGeom>
            <a:avLst/>
            <a:gdLst>
              <a:gd name="connsiteX0" fmla="*/ 0 w 1544777"/>
              <a:gd name="connsiteY0" fmla="*/ 0 h 1126522"/>
              <a:gd name="connsiteX1" fmla="*/ 165914 w 1544777"/>
              <a:gd name="connsiteY1" fmla="*/ 8378 h 1126522"/>
              <a:gd name="connsiteX2" fmla="*/ 1495213 w 1544777"/>
              <a:gd name="connsiteY2" fmla="*/ 991095 h 1126522"/>
              <a:gd name="connsiteX3" fmla="*/ 1544777 w 1544777"/>
              <a:gd name="connsiteY3" fmla="*/ 1126514 h 1126522"/>
              <a:gd name="connsiteX4" fmla="*/ 366901 w 1544777"/>
              <a:gd name="connsiteY4" fmla="*/ 1126522 h 1126522"/>
              <a:gd name="connsiteX5" fmla="*/ 0 w 1544777"/>
              <a:gd name="connsiteY5" fmla="*/ 0 h 112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77" h="1126522">
                <a:moveTo>
                  <a:pt x="0" y="0"/>
                </a:moveTo>
                <a:lnTo>
                  <a:pt x="165914" y="8378"/>
                </a:lnTo>
                <a:cubicBezTo>
                  <a:pt x="765982" y="69318"/>
                  <a:pt x="1269397" y="457206"/>
                  <a:pt x="1495213" y="991095"/>
                </a:cubicBezTo>
                <a:lnTo>
                  <a:pt x="1544777" y="1126514"/>
                </a:lnTo>
                <a:lnTo>
                  <a:pt x="366901" y="112652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4339980" y="2857798"/>
            <a:ext cx="1113098" cy="1947883"/>
          </a:xfrm>
          <a:custGeom>
            <a:avLst/>
            <a:gdLst>
              <a:gd name="connsiteX0" fmla="*/ 75974 w 1029078"/>
              <a:gd name="connsiteY0" fmla="*/ 0 h 1800617"/>
              <a:gd name="connsiteX1" fmla="*/ 1029078 w 1029078"/>
              <a:gd name="connsiteY1" fmla="*/ 690797 h 1800617"/>
              <a:gd name="connsiteX2" fmla="*/ 667599 w 1029078"/>
              <a:gd name="connsiteY2" fmla="*/ 1800617 h 1800617"/>
              <a:gd name="connsiteX3" fmla="*/ 590526 w 1029078"/>
              <a:gd name="connsiteY3" fmla="*/ 1742984 h 1800617"/>
              <a:gd name="connsiteX4" fmla="*/ 0 w 1029078"/>
              <a:gd name="connsiteY4" fmla="*/ 490800 h 1800617"/>
              <a:gd name="connsiteX5" fmla="*/ 72955 w 1029078"/>
              <a:gd name="connsiteY5" fmla="*/ 8248 h 1800617"/>
              <a:gd name="connsiteX6" fmla="*/ 75974 w 1029078"/>
              <a:gd name="connsiteY6" fmla="*/ 0 h 180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9078" h="1800617">
                <a:moveTo>
                  <a:pt x="75974" y="0"/>
                </a:moveTo>
                <a:lnTo>
                  <a:pt x="1029078" y="690797"/>
                </a:lnTo>
                <a:lnTo>
                  <a:pt x="667599" y="1800617"/>
                </a:lnTo>
                <a:lnTo>
                  <a:pt x="590526" y="1742984"/>
                </a:lnTo>
                <a:cubicBezTo>
                  <a:pt x="229877" y="1445350"/>
                  <a:pt x="0" y="994920"/>
                  <a:pt x="0" y="490800"/>
                </a:cubicBezTo>
                <a:cubicBezTo>
                  <a:pt x="0" y="322760"/>
                  <a:pt x="25542" y="160686"/>
                  <a:pt x="72955" y="8248"/>
                </a:cubicBezTo>
                <a:lnTo>
                  <a:pt x="75974"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737337" y="2857798"/>
            <a:ext cx="1113097" cy="1947882"/>
          </a:xfrm>
          <a:custGeom>
            <a:avLst/>
            <a:gdLst>
              <a:gd name="connsiteX0" fmla="*/ 953103 w 1029077"/>
              <a:gd name="connsiteY0" fmla="*/ 0 h 1800616"/>
              <a:gd name="connsiteX1" fmla="*/ 956122 w 1029077"/>
              <a:gd name="connsiteY1" fmla="*/ 8247 h 1800616"/>
              <a:gd name="connsiteX2" fmla="*/ 1029077 w 1029077"/>
              <a:gd name="connsiteY2" fmla="*/ 490799 h 1800616"/>
              <a:gd name="connsiteX3" fmla="*/ 438551 w 1029077"/>
              <a:gd name="connsiteY3" fmla="*/ 1742983 h 1800616"/>
              <a:gd name="connsiteX4" fmla="*/ 361479 w 1029077"/>
              <a:gd name="connsiteY4" fmla="*/ 1800616 h 1800616"/>
              <a:gd name="connsiteX5" fmla="*/ 0 w 1029077"/>
              <a:gd name="connsiteY5" fmla="*/ 690796 h 1800616"/>
              <a:gd name="connsiteX6" fmla="*/ 953103 w 1029077"/>
              <a:gd name="connsiteY6" fmla="*/ 0 h 180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9077" h="1800616">
                <a:moveTo>
                  <a:pt x="953103" y="0"/>
                </a:moveTo>
                <a:lnTo>
                  <a:pt x="956122" y="8247"/>
                </a:lnTo>
                <a:cubicBezTo>
                  <a:pt x="1003535" y="160685"/>
                  <a:pt x="1029077" y="322759"/>
                  <a:pt x="1029077" y="490799"/>
                </a:cubicBezTo>
                <a:cubicBezTo>
                  <a:pt x="1029077" y="994919"/>
                  <a:pt x="799200" y="1445349"/>
                  <a:pt x="438551" y="1742983"/>
                </a:cubicBezTo>
                <a:lnTo>
                  <a:pt x="361479" y="1800616"/>
                </a:lnTo>
                <a:lnTo>
                  <a:pt x="0" y="690796"/>
                </a:lnTo>
                <a:lnTo>
                  <a:pt x="953103"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071454" y="4070566"/>
            <a:ext cx="2047506" cy="1073628"/>
          </a:xfrm>
          <a:custGeom>
            <a:avLst/>
            <a:gdLst>
              <a:gd name="connsiteX0" fmla="*/ 946478 w 1892955"/>
              <a:gd name="connsiteY0" fmla="*/ 0 h 992458"/>
              <a:gd name="connsiteX1" fmla="*/ 1892955 w 1892955"/>
              <a:gd name="connsiteY1" fmla="*/ 686014 h 992458"/>
              <a:gd name="connsiteX2" fmla="*/ 1853765 w 1892955"/>
              <a:gd name="connsiteY2" fmla="*/ 715320 h 992458"/>
              <a:gd name="connsiteX3" fmla="*/ 946477 w 1892955"/>
              <a:gd name="connsiteY3" fmla="*/ 992458 h 992458"/>
              <a:gd name="connsiteX4" fmla="*/ 39189 w 1892955"/>
              <a:gd name="connsiteY4" fmla="*/ 715320 h 992458"/>
              <a:gd name="connsiteX5" fmla="*/ 0 w 1892955"/>
              <a:gd name="connsiteY5" fmla="*/ 686015 h 992458"/>
              <a:gd name="connsiteX6" fmla="*/ 946478 w 1892955"/>
              <a:gd name="connsiteY6" fmla="*/ 0 h 99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955" h="992458">
                <a:moveTo>
                  <a:pt x="946478" y="0"/>
                </a:moveTo>
                <a:lnTo>
                  <a:pt x="1892955" y="686014"/>
                </a:lnTo>
                <a:lnTo>
                  <a:pt x="1853765" y="715320"/>
                </a:lnTo>
                <a:cubicBezTo>
                  <a:pt x="1594774" y="890291"/>
                  <a:pt x="1282557" y="992458"/>
                  <a:pt x="946477" y="992458"/>
                </a:cubicBezTo>
                <a:cubicBezTo>
                  <a:pt x="610397" y="992458"/>
                  <a:pt x="298180" y="890291"/>
                  <a:pt x="39189" y="715320"/>
                </a:cubicBezTo>
                <a:lnTo>
                  <a:pt x="0" y="686015"/>
                </a:lnTo>
                <a:lnTo>
                  <a:pt x="94647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6694" y="1633282"/>
            <a:ext cx="2730475" cy="430879"/>
          </a:xfrm>
          <a:prstGeom prst="rect">
            <a:avLst/>
          </a:prstGeom>
        </p:spPr>
        <p:txBody>
          <a:bodyPr wrap="square" lIns="91431" tIns="45716" rIns="91431" bIns="45716">
            <a:spAutoFit/>
          </a:bodyPr>
          <a:lstStyle/>
          <a:p>
            <a:pPr algn="r"/>
            <a:r>
              <a:rPr lang="zh-CN" altLang="en-US" sz="2200" b="1" dirty="0">
                <a:solidFill>
                  <a:schemeClr val="tx1">
                    <a:lumMod val="75000"/>
                    <a:lumOff val="25000"/>
                  </a:schemeClr>
                </a:solidFill>
                <a:latin typeface="微软雅黑" pitchFamily="34" charset="-122"/>
                <a:ea typeface="微软雅黑" pitchFamily="34" charset="-122"/>
              </a:rPr>
              <a:t>系统不间断实时监控</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2" name="矩形 47"/>
          <p:cNvSpPr>
            <a:spLocks noChangeArrowheads="1"/>
          </p:cNvSpPr>
          <p:nvPr/>
        </p:nvSpPr>
        <p:spPr bwMode="auto">
          <a:xfrm>
            <a:off x="1486692" y="2035805"/>
            <a:ext cx="273047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30000"/>
              </a:lnSpc>
              <a:spcBef>
                <a:spcPct val="0"/>
              </a:spcBef>
              <a:buNone/>
            </a:pPr>
            <a:r>
              <a:rPr lang="zh-CN" altLang="en-US" sz="1400" dirty="0">
                <a:solidFill>
                  <a:schemeClr val="tx1">
                    <a:lumMod val="75000"/>
                    <a:lumOff val="25000"/>
                  </a:schemeClr>
                </a:solidFill>
              </a:rPr>
              <a:t>实际上是对系统不间断的实时监控</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这就是监控</a:t>
            </a:r>
            <a:r>
              <a:rPr lang="en-US" altLang="zh-CN" sz="1400" dirty="0">
                <a:solidFill>
                  <a:schemeClr val="tx1">
                    <a:lumMod val="75000"/>
                    <a:lumOff val="25000"/>
                  </a:schemeClr>
                </a:solidFill>
              </a:rPr>
              <a:t>)</a:t>
            </a:r>
            <a:endParaRPr lang="zh-CN" altLang="en-US" sz="1400" dirty="0">
              <a:solidFill>
                <a:schemeClr val="tx1">
                  <a:lumMod val="75000"/>
                  <a:lumOff val="25000"/>
                </a:schemeClr>
              </a:solidFill>
              <a:sym typeface="微软雅黑" pitchFamily="34" charset="-122"/>
            </a:endParaRPr>
          </a:p>
        </p:txBody>
      </p:sp>
      <p:sp>
        <p:nvSpPr>
          <p:cNvPr id="45" name="矩形 44"/>
          <p:cNvSpPr/>
          <p:nvPr/>
        </p:nvSpPr>
        <p:spPr>
          <a:xfrm>
            <a:off x="7987100" y="1633282"/>
            <a:ext cx="3169765" cy="461657"/>
          </a:xfrm>
          <a:prstGeom prst="rect">
            <a:avLst/>
          </a:prstGeom>
        </p:spPr>
        <p:txBody>
          <a:bodyPr wrap="square" lIns="91431" tIns="45716" rIns="91431" bIns="45716">
            <a:spAutoFit/>
          </a:bodyPr>
          <a:lstStyle/>
          <a:p>
            <a:r>
              <a:rPr lang="zh-CN" altLang="en-US" sz="2400" b="1" dirty="0"/>
              <a:t>出现事故有排错数据</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6" name="矩形 47"/>
          <p:cNvSpPr>
            <a:spLocks noChangeArrowheads="1"/>
          </p:cNvSpPr>
          <p:nvPr/>
        </p:nvSpPr>
        <p:spPr bwMode="auto">
          <a:xfrm>
            <a:off x="7987099" y="2035805"/>
            <a:ext cx="3033101" cy="90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75000"/>
                    <a:lumOff val="25000"/>
                  </a:schemeClr>
                </a:solidFill>
              </a:rPr>
              <a:t>当线上环境出现问题，可以使用监控数据汇总进行数据报告，方便人员进行有针对性排错</a:t>
            </a:r>
            <a:endParaRPr lang="zh-CN" altLang="en-US" sz="1400" dirty="0">
              <a:solidFill>
                <a:schemeClr val="tx1">
                  <a:lumMod val="75000"/>
                  <a:lumOff val="25000"/>
                </a:schemeClr>
              </a:solidFill>
              <a:sym typeface="微软雅黑" pitchFamily="34" charset="-122"/>
            </a:endParaRPr>
          </a:p>
        </p:txBody>
      </p:sp>
      <p:sp>
        <p:nvSpPr>
          <p:cNvPr id="47" name="矩形 46"/>
          <p:cNvSpPr/>
          <p:nvPr/>
        </p:nvSpPr>
        <p:spPr>
          <a:xfrm>
            <a:off x="982638" y="3789552"/>
            <a:ext cx="3234531" cy="461657"/>
          </a:xfrm>
          <a:prstGeom prst="rect">
            <a:avLst/>
          </a:prstGeom>
        </p:spPr>
        <p:txBody>
          <a:bodyPr wrap="square" lIns="91431" tIns="45716" rIns="91431" bIns="45716">
            <a:spAutoFit/>
          </a:bodyPr>
          <a:lstStyle/>
          <a:p>
            <a:pPr algn="r"/>
            <a:r>
              <a:rPr lang="zh-CN" altLang="en-US" sz="2400" b="1" dirty="0"/>
              <a:t>实时反馈系统当前状态</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8" name="矩形 47"/>
          <p:cNvSpPr>
            <a:spLocks noChangeArrowheads="1"/>
          </p:cNvSpPr>
          <p:nvPr/>
        </p:nvSpPr>
        <p:spPr bwMode="auto">
          <a:xfrm>
            <a:off x="1184067" y="4192073"/>
            <a:ext cx="3033101" cy="90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30000"/>
              </a:lnSpc>
              <a:spcBef>
                <a:spcPct val="0"/>
              </a:spcBef>
              <a:buNone/>
            </a:pPr>
            <a:r>
              <a:rPr lang="zh-CN" altLang="en-US" sz="1400" dirty="0">
                <a:solidFill>
                  <a:schemeClr val="tx1">
                    <a:lumMod val="75000"/>
                    <a:lumOff val="25000"/>
                  </a:schemeClr>
                </a:solidFill>
              </a:rPr>
              <a:t>监控某个硬件、或者某个系统，都是需要能实时看到当前系统的状态，是正常、异常、或者故障</a:t>
            </a:r>
            <a:endParaRPr lang="zh-CN" altLang="en-US" sz="1400" dirty="0">
              <a:solidFill>
                <a:schemeClr val="tx1">
                  <a:lumMod val="75000"/>
                  <a:lumOff val="25000"/>
                </a:schemeClr>
              </a:solidFill>
              <a:sym typeface="微软雅黑" pitchFamily="34" charset="-122"/>
            </a:endParaRPr>
          </a:p>
        </p:txBody>
      </p:sp>
      <p:sp>
        <p:nvSpPr>
          <p:cNvPr id="49" name="矩形 48"/>
          <p:cNvSpPr/>
          <p:nvPr/>
        </p:nvSpPr>
        <p:spPr>
          <a:xfrm>
            <a:off x="7987100" y="3789552"/>
            <a:ext cx="3246830" cy="461657"/>
          </a:xfrm>
          <a:prstGeom prst="rect">
            <a:avLst/>
          </a:prstGeom>
        </p:spPr>
        <p:txBody>
          <a:bodyPr wrap="square" lIns="91431" tIns="45716" rIns="91431" bIns="45716">
            <a:spAutoFit/>
          </a:bodyPr>
          <a:lstStyle/>
          <a:p>
            <a:r>
              <a:rPr lang="zh-CN" altLang="en-US" sz="2400" b="1" dirty="0"/>
              <a:t>保证业务持续稳定运行</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61" name="矩形 60"/>
          <p:cNvSpPr>
            <a:spLocks noChangeArrowheads="1"/>
          </p:cNvSpPr>
          <p:nvPr/>
        </p:nvSpPr>
        <p:spPr bwMode="auto">
          <a:xfrm>
            <a:off x="7987099" y="4192073"/>
            <a:ext cx="3033101" cy="11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75000"/>
                    <a:lumOff val="25000"/>
                  </a:schemeClr>
                </a:solidFill>
              </a:rPr>
              <a:t>监控做得很完善，即使出现故障，能第一时间接收到故障报警，在第一时间处理解决，从而保证业务持续性的稳定运行</a:t>
            </a:r>
            <a:endParaRPr lang="zh-CN" altLang="en-US" sz="1400" dirty="0">
              <a:solidFill>
                <a:schemeClr val="tx1">
                  <a:lumMod val="75000"/>
                  <a:lumOff val="25000"/>
                </a:schemeClr>
              </a:solidFill>
              <a:sym typeface="微软雅黑" pitchFamily="34" charset="-122"/>
            </a:endParaRPr>
          </a:p>
        </p:txBody>
      </p:sp>
      <p:sp>
        <p:nvSpPr>
          <p:cNvPr id="62" name="矩形 61"/>
          <p:cNvSpPr/>
          <p:nvPr/>
        </p:nvSpPr>
        <p:spPr>
          <a:xfrm>
            <a:off x="4477941" y="5260628"/>
            <a:ext cx="3234530" cy="461657"/>
          </a:xfrm>
          <a:prstGeom prst="rect">
            <a:avLst/>
          </a:prstGeom>
        </p:spPr>
        <p:txBody>
          <a:bodyPr wrap="square" lIns="91431" tIns="45716" rIns="91431" bIns="45716">
            <a:spAutoFit/>
          </a:bodyPr>
          <a:lstStyle/>
          <a:p>
            <a:pPr algn="ctr"/>
            <a:r>
              <a:rPr lang="zh-CN" altLang="en-US" sz="2400" b="1" dirty="0"/>
              <a:t>保证服务可靠性安全性</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63" name="矩形 62"/>
          <p:cNvSpPr>
            <a:spLocks noChangeArrowheads="1"/>
          </p:cNvSpPr>
          <p:nvPr/>
        </p:nvSpPr>
        <p:spPr bwMode="auto">
          <a:xfrm>
            <a:off x="3681529" y="5675404"/>
            <a:ext cx="4827356" cy="34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tx1">
                    <a:lumMod val="75000"/>
                    <a:lumOff val="25000"/>
                  </a:schemeClr>
                </a:solidFill>
              </a:rPr>
              <a:t>监控的目的就是要保证系统、服务、业务正常运行</a:t>
            </a:r>
            <a:endParaRPr lang="zh-CN" altLang="en-US" sz="1400" dirty="0">
              <a:solidFill>
                <a:schemeClr val="tx1">
                  <a:lumMod val="75000"/>
                  <a:lumOff val="25000"/>
                </a:schemeClr>
              </a:solidFill>
              <a:sym typeface="微软雅黑" pitchFamily="34" charset="-122"/>
            </a:endParaRPr>
          </a:p>
        </p:txBody>
      </p:sp>
      <p:sp>
        <p:nvSpPr>
          <p:cNvPr id="64" name="矩形 63"/>
          <p:cNvSpPr/>
          <p:nvPr/>
        </p:nvSpPr>
        <p:spPr>
          <a:xfrm>
            <a:off x="5133287" y="2849930"/>
            <a:ext cx="1951545" cy="1077210"/>
          </a:xfrm>
          <a:prstGeom prst="rect">
            <a:avLst/>
          </a:prstGeom>
        </p:spPr>
        <p:txBody>
          <a:bodyPr wrap="square" lIns="91431" tIns="45716" rIns="91431" bIns="45716">
            <a:spAutoFit/>
          </a:bodyPr>
          <a:lstStyle/>
          <a:p>
            <a:pPr algn="ctr"/>
            <a:endParaRPr lang="en-US" altLang="zh-CN" sz="3200" b="1" dirty="0">
              <a:solidFill>
                <a:schemeClr val="accent1"/>
              </a:solidFill>
              <a:latin typeface="微软雅黑" pitchFamily="34" charset="-122"/>
              <a:ea typeface="微软雅黑" pitchFamily="34" charset="-122"/>
            </a:endParaRPr>
          </a:p>
          <a:p>
            <a:pPr algn="ctr"/>
            <a:r>
              <a:rPr lang="zh-CN" altLang="en-US" sz="3200" b="1" dirty="0">
                <a:solidFill>
                  <a:schemeClr val="accent1"/>
                </a:solidFill>
                <a:latin typeface="微软雅黑" pitchFamily="34" charset="-122"/>
                <a:ea typeface="微软雅黑" pitchFamily="34" charset="-122"/>
              </a:rPr>
              <a:t>关键词</a:t>
            </a:r>
            <a:endParaRPr lang="en-US" altLang="zh-CN" sz="3200" b="1" dirty="0">
              <a:solidFill>
                <a:schemeClr val="accent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监控目标</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14:presetBounceEnd="48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8000">
                                          <p:cBhvr additive="base">
                                            <p:cTn id="7" dur="500" fill="hold"/>
                                            <p:tgtEl>
                                              <p:spTgt spid="36"/>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14:presetBounceEnd="48000">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14:bounceEnd="48000">
                                          <p:cBhvr additive="base">
                                            <p:cTn id="11" dur="500" fill="hold"/>
                                            <p:tgtEl>
                                              <p:spTgt spid="39"/>
                                            </p:tgtEl>
                                            <p:attrNameLst>
                                              <p:attrName>ppt_x</p:attrName>
                                            </p:attrNameLst>
                                          </p:cBhvr>
                                          <p:tavLst>
                                            <p:tav tm="0">
                                              <p:val>
                                                <p:strVal val="1+#ppt_w/2"/>
                                              </p:val>
                                            </p:tav>
                                            <p:tav tm="100000">
                                              <p:val>
                                                <p:strVal val="#ppt_x"/>
                                              </p:val>
                                            </p:tav>
                                          </p:tavLst>
                                        </p:anim>
                                        <p:anim calcmode="lin" valueType="num" p14:bounceEnd="48000">
                                          <p:cBhvr additive="base">
                                            <p:cTn id="12" dur="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3" fill="hold" grpId="0" nodeType="withEffect" p14:presetBounceEnd="48000">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14:bounceEnd="48000">
                                          <p:cBhvr additive="base">
                                            <p:cTn id="15" dur="500" fill="hold"/>
                                            <p:tgtEl>
                                              <p:spTgt spid="37"/>
                                            </p:tgtEl>
                                            <p:attrNameLst>
                                              <p:attrName>ppt_x</p:attrName>
                                            </p:attrNameLst>
                                          </p:cBhvr>
                                          <p:tavLst>
                                            <p:tav tm="0">
                                              <p:val>
                                                <p:strVal val="1+#ppt_w/2"/>
                                              </p:val>
                                            </p:tav>
                                            <p:tav tm="100000">
                                              <p:val>
                                                <p:strVal val="#ppt_x"/>
                                              </p:val>
                                            </p:tav>
                                          </p:tavLst>
                                        </p:anim>
                                        <p:anim calcmode="lin" valueType="num" p14:bounceEnd="48000">
                                          <p:cBhvr additive="base">
                                            <p:cTn id="16" dur="50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14:presetBounceEnd="48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48000">
                                          <p:cBhvr additive="base">
                                            <p:cTn id="19" dur="500" fill="hold"/>
                                            <p:tgtEl>
                                              <p:spTgt spid="38"/>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48000">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14:bounceEnd="48000">
                                          <p:cBhvr additive="base">
                                            <p:cTn id="23" dur="500" fill="hold"/>
                                            <p:tgtEl>
                                              <p:spTgt spid="40"/>
                                            </p:tgtEl>
                                            <p:attrNameLst>
                                              <p:attrName>ppt_x</p:attrName>
                                            </p:attrNameLst>
                                          </p:cBhvr>
                                          <p:tavLst>
                                            <p:tav tm="0">
                                              <p:val>
                                                <p:strVal val="#ppt_x"/>
                                              </p:val>
                                            </p:tav>
                                            <p:tav tm="100000">
                                              <p:val>
                                                <p:strVal val="#ppt_x"/>
                                              </p:val>
                                            </p:tav>
                                          </p:tavLst>
                                        </p:anim>
                                        <p:anim calcmode="lin" valueType="num" p14:bounceEnd="48000">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randombar(horizontal)">
                                          <p:cBhvr>
                                            <p:cTn id="28" dur="400"/>
                                            <p:tgtEl>
                                              <p:spTgt spid="4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randombar(horizontal)">
                                          <p:cBhvr>
                                            <p:cTn id="31" dur="400"/>
                                            <p:tgtEl>
                                              <p:spTgt spid="42"/>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randombar(horizontal)">
                                          <p:cBhvr>
                                            <p:cTn id="35" dur="400"/>
                                            <p:tgtEl>
                                              <p:spTgt spid="4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randombar(horizontal)">
                                          <p:cBhvr>
                                            <p:cTn id="38" dur="400"/>
                                            <p:tgtEl>
                                              <p:spTgt spid="46"/>
                                            </p:tgtEl>
                                          </p:cBhvr>
                                        </p:animEffect>
                                      </p:childTnLst>
                                    </p:cTn>
                                  </p:par>
                                </p:childTnLst>
                              </p:cTn>
                            </p:par>
                            <p:par>
                              <p:cTn id="39" fill="hold">
                                <p:stCondLst>
                                  <p:cond delay="1500"/>
                                </p:stCondLst>
                                <p:childTnLst>
                                  <p:par>
                                    <p:cTn id="40" presetID="14" presetClass="entr" presetSubtype="1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randombar(horizontal)">
                                          <p:cBhvr>
                                            <p:cTn id="42" dur="400"/>
                                            <p:tgtEl>
                                              <p:spTgt spid="4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400"/>
                                            <p:tgtEl>
                                              <p:spTgt spid="48"/>
                                            </p:tgtEl>
                                          </p:cBhvr>
                                        </p:animEffect>
                                      </p:childTnLst>
                                    </p:cTn>
                                  </p:par>
                                </p:childTnLst>
                              </p:cTn>
                            </p:par>
                            <p:par>
                              <p:cTn id="46" fill="hold">
                                <p:stCondLst>
                                  <p:cond delay="2000"/>
                                </p:stCondLst>
                                <p:childTnLst>
                                  <p:par>
                                    <p:cTn id="47" presetID="14" presetClass="entr" presetSubtype="1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randombar(horizontal)">
                                          <p:cBhvr>
                                            <p:cTn id="49" dur="400"/>
                                            <p:tgtEl>
                                              <p:spTgt spid="4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randombar(horizontal)">
                                          <p:cBhvr>
                                            <p:cTn id="52" dur="400"/>
                                            <p:tgtEl>
                                              <p:spTgt spid="61"/>
                                            </p:tgtEl>
                                          </p:cBhvr>
                                        </p:animEffect>
                                      </p:childTnLst>
                                    </p:cTn>
                                  </p:par>
                                </p:childTnLst>
                              </p:cTn>
                            </p:par>
                            <p:par>
                              <p:cTn id="53" fill="hold">
                                <p:stCondLst>
                                  <p:cond delay="2500"/>
                                </p:stCondLst>
                                <p:childTnLst>
                                  <p:par>
                                    <p:cTn id="54" presetID="14" presetClass="entr" presetSubtype="10"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randombar(horizontal)">
                                          <p:cBhvr>
                                            <p:cTn id="56" dur="400"/>
                                            <p:tgtEl>
                                              <p:spTgt spid="62"/>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randombar(horizontal)">
                                          <p:cBhvr>
                                            <p:cTn id="59" dur="400"/>
                                            <p:tgtEl>
                                              <p:spTgt spid="63"/>
                                            </p:tgtEl>
                                          </p:cBhvr>
                                        </p:animEffect>
                                      </p:childTnLst>
                                    </p:cTn>
                                  </p:par>
                                </p:childTnLst>
                              </p:cTn>
                            </p:par>
                            <p:par>
                              <p:cTn id="60" fill="hold">
                                <p:stCondLst>
                                  <p:cond delay="2900"/>
                                </p:stCondLst>
                                <p:childTnLst>
                                  <p:par>
                                    <p:cTn id="61" presetID="45" presetClass="entr" presetSubtype="0" fill="hold" grpId="0" nodeType="afterEffect">
                                      <p:stCondLst>
                                        <p:cond delay="0"/>
                                      </p:stCondLst>
                                      <p:iterate type="lt">
                                        <p:tmPct val="10000"/>
                                      </p:iterate>
                                      <p:childTnLst>
                                        <p:set>
                                          <p:cBhvr>
                                            <p:cTn id="62" dur="1" fill="hold">
                                              <p:stCondLst>
                                                <p:cond delay="0"/>
                                              </p:stCondLst>
                                            </p:cTn>
                                            <p:tgtEl>
                                              <p:spTgt spid="64"/>
                                            </p:tgtEl>
                                            <p:attrNameLst>
                                              <p:attrName>style.visibility</p:attrName>
                                            </p:attrNameLst>
                                          </p:cBhvr>
                                          <p:to>
                                            <p:strVal val="visible"/>
                                          </p:to>
                                        </p:set>
                                        <p:animEffect transition="in" filter="fade">
                                          <p:cBhvr>
                                            <p:cTn id="63" dur="1000"/>
                                            <p:tgtEl>
                                              <p:spTgt spid="64"/>
                                            </p:tgtEl>
                                          </p:cBhvr>
                                        </p:animEffect>
                                        <p:anim calcmode="lin" valueType="num">
                                          <p:cBhvr>
                                            <p:cTn id="64" dur="1000" fill="hold"/>
                                            <p:tgtEl>
                                              <p:spTgt spid="64"/>
                                            </p:tgtEl>
                                            <p:attrNameLst>
                                              <p:attrName>ppt_w</p:attrName>
                                            </p:attrNameLst>
                                          </p:cBhvr>
                                          <p:tavLst>
                                            <p:tav tm="0" fmla="#ppt_w*sin(2.5*pi*$)">
                                              <p:val>
                                                <p:fltVal val="0"/>
                                              </p:val>
                                            </p:tav>
                                            <p:tav tm="100000">
                                              <p:val>
                                                <p:fltVal val="1"/>
                                              </p:val>
                                            </p:tav>
                                          </p:tavLst>
                                        </p:anim>
                                        <p:anim calcmode="lin" valueType="num">
                                          <p:cBhvr>
                                            <p:cTn id="65" dur="1000" fill="hold"/>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p:bldP spid="42" grpId="0"/>
          <p:bldP spid="45" grpId="0"/>
          <p:bldP spid="46" grpId="0"/>
          <p:bldP spid="47" grpId="0"/>
          <p:bldP spid="48" grpId="0"/>
          <p:bldP spid="49" grpId="0"/>
          <p:bldP spid="61" grpId="0"/>
          <p:bldP spid="62" grpId="0"/>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randombar(horizontal)">
                                          <p:cBhvr>
                                            <p:cTn id="28" dur="400"/>
                                            <p:tgtEl>
                                              <p:spTgt spid="4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randombar(horizontal)">
                                          <p:cBhvr>
                                            <p:cTn id="31" dur="400"/>
                                            <p:tgtEl>
                                              <p:spTgt spid="42"/>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randombar(horizontal)">
                                          <p:cBhvr>
                                            <p:cTn id="35" dur="400"/>
                                            <p:tgtEl>
                                              <p:spTgt spid="4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randombar(horizontal)">
                                          <p:cBhvr>
                                            <p:cTn id="38" dur="400"/>
                                            <p:tgtEl>
                                              <p:spTgt spid="46"/>
                                            </p:tgtEl>
                                          </p:cBhvr>
                                        </p:animEffect>
                                      </p:childTnLst>
                                    </p:cTn>
                                  </p:par>
                                </p:childTnLst>
                              </p:cTn>
                            </p:par>
                            <p:par>
                              <p:cTn id="39" fill="hold">
                                <p:stCondLst>
                                  <p:cond delay="1500"/>
                                </p:stCondLst>
                                <p:childTnLst>
                                  <p:par>
                                    <p:cTn id="40" presetID="14" presetClass="entr" presetSubtype="1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randombar(horizontal)">
                                          <p:cBhvr>
                                            <p:cTn id="42" dur="400"/>
                                            <p:tgtEl>
                                              <p:spTgt spid="4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400"/>
                                            <p:tgtEl>
                                              <p:spTgt spid="48"/>
                                            </p:tgtEl>
                                          </p:cBhvr>
                                        </p:animEffect>
                                      </p:childTnLst>
                                    </p:cTn>
                                  </p:par>
                                </p:childTnLst>
                              </p:cTn>
                            </p:par>
                            <p:par>
                              <p:cTn id="46" fill="hold">
                                <p:stCondLst>
                                  <p:cond delay="2000"/>
                                </p:stCondLst>
                                <p:childTnLst>
                                  <p:par>
                                    <p:cTn id="47" presetID="14" presetClass="entr" presetSubtype="1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randombar(horizontal)">
                                          <p:cBhvr>
                                            <p:cTn id="49" dur="400"/>
                                            <p:tgtEl>
                                              <p:spTgt spid="4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randombar(horizontal)">
                                          <p:cBhvr>
                                            <p:cTn id="52" dur="400"/>
                                            <p:tgtEl>
                                              <p:spTgt spid="61"/>
                                            </p:tgtEl>
                                          </p:cBhvr>
                                        </p:animEffect>
                                      </p:childTnLst>
                                    </p:cTn>
                                  </p:par>
                                </p:childTnLst>
                              </p:cTn>
                            </p:par>
                            <p:par>
                              <p:cTn id="53" fill="hold">
                                <p:stCondLst>
                                  <p:cond delay="2500"/>
                                </p:stCondLst>
                                <p:childTnLst>
                                  <p:par>
                                    <p:cTn id="54" presetID="14" presetClass="entr" presetSubtype="10"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randombar(horizontal)">
                                          <p:cBhvr>
                                            <p:cTn id="56" dur="400"/>
                                            <p:tgtEl>
                                              <p:spTgt spid="62"/>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randombar(horizontal)">
                                          <p:cBhvr>
                                            <p:cTn id="59" dur="400"/>
                                            <p:tgtEl>
                                              <p:spTgt spid="63"/>
                                            </p:tgtEl>
                                          </p:cBhvr>
                                        </p:animEffect>
                                      </p:childTnLst>
                                    </p:cTn>
                                  </p:par>
                                </p:childTnLst>
                              </p:cTn>
                            </p:par>
                            <p:par>
                              <p:cTn id="60" fill="hold">
                                <p:stCondLst>
                                  <p:cond delay="2900"/>
                                </p:stCondLst>
                                <p:childTnLst>
                                  <p:par>
                                    <p:cTn id="61" presetID="45" presetClass="entr" presetSubtype="0" fill="hold" grpId="0" nodeType="afterEffect">
                                      <p:stCondLst>
                                        <p:cond delay="0"/>
                                      </p:stCondLst>
                                      <p:iterate type="lt">
                                        <p:tmPct val="10000"/>
                                      </p:iterate>
                                      <p:childTnLst>
                                        <p:set>
                                          <p:cBhvr>
                                            <p:cTn id="62" dur="1" fill="hold">
                                              <p:stCondLst>
                                                <p:cond delay="0"/>
                                              </p:stCondLst>
                                            </p:cTn>
                                            <p:tgtEl>
                                              <p:spTgt spid="64"/>
                                            </p:tgtEl>
                                            <p:attrNameLst>
                                              <p:attrName>style.visibility</p:attrName>
                                            </p:attrNameLst>
                                          </p:cBhvr>
                                          <p:to>
                                            <p:strVal val="visible"/>
                                          </p:to>
                                        </p:set>
                                        <p:animEffect transition="in" filter="fade">
                                          <p:cBhvr>
                                            <p:cTn id="63" dur="1000"/>
                                            <p:tgtEl>
                                              <p:spTgt spid="64"/>
                                            </p:tgtEl>
                                          </p:cBhvr>
                                        </p:animEffect>
                                        <p:anim calcmode="lin" valueType="num">
                                          <p:cBhvr>
                                            <p:cTn id="64" dur="1000" fill="hold"/>
                                            <p:tgtEl>
                                              <p:spTgt spid="64"/>
                                            </p:tgtEl>
                                            <p:attrNameLst>
                                              <p:attrName>ppt_w</p:attrName>
                                            </p:attrNameLst>
                                          </p:cBhvr>
                                          <p:tavLst>
                                            <p:tav tm="0" fmla="#ppt_w*sin(2.5*pi*$)">
                                              <p:val>
                                                <p:fltVal val="0"/>
                                              </p:val>
                                            </p:tav>
                                            <p:tav tm="100000">
                                              <p:val>
                                                <p:fltVal val="1"/>
                                              </p:val>
                                            </p:tav>
                                          </p:tavLst>
                                        </p:anim>
                                        <p:anim calcmode="lin" valueType="num">
                                          <p:cBhvr>
                                            <p:cTn id="65" dur="1000" fill="hold"/>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p:bldP spid="42" grpId="0"/>
          <p:bldP spid="45" grpId="0"/>
          <p:bldP spid="46" grpId="0"/>
          <p:bldP spid="47" grpId="0"/>
          <p:bldP spid="48" grpId="0"/>
          <p:bldP spid="49" grpId="0"/>
          <p:bldP spid="61" grpId="0"/>
          <p:bldP spid="62" grpId="0"/>
          <p:bldP spid="63" grpId="0"/>
          <p:bldP spid="6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0990" y="1484784"/>
            <a:ext cx="4104456" cy="4104456"/>
          </a:xfrm>
          <a:prstGeom prst="rect">
            <a:avLst/>
          </a:prstGeom>
          <a:solidFill>
            <a:schemeClr val="bg1">
              <a:alpha val="7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405188" y="3153742"/>
            <a:ext cx="3570209" cy="769441"/>
          </a:xfrm>
          <a:prstGeom prst="rect">
            <a:avLst/>
          </a:prstGeom>
          <a:noFill/>
        </p:spPr>
        <p:txBody>
          <a:bodyPr wrap="none" rtlCol="0">
            <a:spAutoFit/>
          </a:bodyPr>
          <a:lstStyle/>
          <a:p>
            <a:pPr algn="ctr"/>
            <a:r>
              <a:rPr lang="zh-CN" altLang="en-US" sz="4400" b="1" dirty="0">
                <a:ln w="12700">
                  <a:noFill/>
                  <a:prstDash val="solid"/>
                </a:ln>
                <a:solidFill>
                  <a:schemeClr val="accent1"/>
                </a:solidFill>
                <a:latin typeface="+mj-ea"/>
                <a:ea typeface="+mj-ea"/>
              </a:rPr>
              <a:t>监控核心价值</a:t>
            </a:r>
          </a:p>
        </p:txBody>
      </p:sp>
      <p:sp>
        <p:nvSpPr>
          <p:cNvPr id="12" name="矩形 11"/>
          <p:cNvSpPr/>
          <p:nvPr/>
        </p:nvSpPr>
        <p:spPr>
          <a:xfrm>
            <a:off x="4367014" y="3863369"/>
            <a:ext cx="3646550" cy="707886"/>
          </a:xfrm>
          <a:prstGeom prst="rect">
            <a:avLst/>
          </a:prstGeom>
        </p:spPr>
        <p:txBody>
          <a:bodyPr wrap="square">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sp>
        <p:nvSpPr>
          <p:cNvPr id="13" name="TextBox 12"/>
          <p:cNvSpPr txBox="1"/>
          <p:nvPr/>
        </p:nvSpPr>
        <p:spPr>
          <a:xfrm>
            <a:off x="5623467" y="2348880"/>
            <a:ext cx="1133644" cy="1015663"/>
          </a:xfrm>
          <a:prstGeom prst="rect">
            <a:avLst/>
          </a:prstGeom>
          <a:noFill/>
        </p:spPr>
        <p:txBody>
          <a:bodyPr wrap="none" rtlCol="0">
            <a:spAutoFit/>
          </a:bodyPr>
          <a:lstStyle/>
          <a:p>
            <a:pPr algn="ctr"/>
            <a:r>
              <a:rPr lang="en-US" altLang="zh-CN" sz="6000" b="1" dirty="0">
                <a:ln w="12700">
                  <a:noFill/>
                  <a:prstDash val="solid"/>
                </a:ln>
                <a:solidFill>
                  <a:schemeClr val="tx2"/>
                </a:solidFill>
                <a:latin typeface="+mj-ea"/>
                <a:ea typeface="+mj-ea"/>
              </a:rPr>
              <a:t>02</a:t>
            </a:r>
            <a:endParaRPr lang="zh-CN" altLang="en-US" sz="6000" b="1" dirty="0">
              <a:ln w="12700">
                <a:noFill/>
                <a:prstDash val="solid"/>
              </a:ln>
              <a:solidFill>
                <a:schemeClr val="tx2"/>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52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fltVal val="0.5"/>
                                          </p:val>
                                        </p:tav>
                                        <p:tav tm="100000">
                                          <p:val>
                                            <p:strVal val="#ppt_x"/>
                                          </p:val>
                                        </p:tav>
                                      </p:tavLst>
                                    </p:anim>
                                    <p:anim calcmode="lin" valueType="num">
                                      <p:cBhvr>
                                        <p:cTn id="26" dur="1000" fill="hold"/>
                                        <p:tgtEl>
                                          <p:spTgt spid="10"/>
                                        </p:tgtEl>
                                        <p:attrNameLst>
                                          <p:attrName>ppt_y</p:attrName>
                                        </p:attrNameLst>
                                      </p:cBhvr>
                                      <p:tavLst>
                                        <p:tav tm="0">
                                          <p:val>
                                            <p:fltVal val="0.5"/>
                                          </p:val>
                                        </p:tav>
                                        <p:tav tm="100000">
                                          <p:val>
                                            <p:strVal val="#ppt_y"/>
                                          </p:val>
                                        </p:tav>
                                      </p:tavLst>
                                    </p:anim>
                                  </p:childTnLst>
                                </p:cTn>
                              </p:par>
                            </p:childTnLst>
                          </p:cTn>
                        </p:par>
                        <p:par>
                          <p:cTn id="27" fill="hold">
                            <p:stCondLst>
                              <p:cond delay="350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1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Elbow Connector 1"/>
          <p:cNvCxnSpPr/>
          <p:nvPr/>
        </p:nvCxnSpPr>
        <p:spPr>
          <a:xfrm rot="5400000" flipH="1" flipV="1">
            <a:off x="3119017" y="2979911"/>
            <a:ext cx="239713" cy="2652367"/>
          </a:xfrm>
          <a:prstGeom prst="bentConnector2">
            <a:avLst/>
          </a:prstGeom>
          <a:ln>
            <a:solidFill>
              <a:schemeClr val="bg1">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5" name="Group 2"/>
          <p:cNvGrpSpPr/>
          <p:nvPr/>
        </p:nvGrpSpPr>
        <p:grpSpPr bwMode="auto">
          <a:xfrm>
            <a:off x="1831738" y="1743076"/>
            <a:ext cx="3820616" cy="606425"/>
            <a:chOff x="687602" y="840984"/>
            <a:chExt cx="3554105" cy="682225"/>
          </a:xfrm>
        </p:grpSpPr>
        <p:cxnSp>
          <p:nvCxnSpPr>
            <p:cNvPr id="26" name="Straight Connector 3"/>
            <p:cNvCxnSpPr/>
            <p:nvPr/>
          </p:nvCxnSpPr>
          <p:spPr>
            <a:xfrm flipV="1">
              <a:off x="4231371" y="840984"/>
              <a:ext cx="0" cy="45898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4"/>
            <p:cNvCxnSpPr/>
            <p:nvPr/>
          </p:nvCxnSpPr>
          <p:spPr>
            <a:xfrm flipH="1">
              <a:off x="687602" y="853486"/>
              <a:ext cx="3554105"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5"/>
            <p:cNvCxnSpPr/>
            <p:nvPr/>
          </p:nvCxnSpPr>
          <p:spPr>
            <a:xfrm>
              <a:off x="697938" y="840984"/>
              <a:ext cx="0" cy="682225"/>
            </a:xfrm>
            <a:prstGeom prst="line">
              <a:avLst/>
            </a:prstGeom>
            <a:ln>
              <a:solidFill>
                <a:schemeClr val="bg1">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30" name="Group 6"/>
          <p:cNvGrpSpPr/>
          <p:nvPr/>
        </p:nvGrpSpPr>
        <p:grpSpPr bwMode="auto">
          <a:xfrm>
            <a:off x="7687263" y="1849439"/>
            <a:ext cx="2501574" cy="1431925"/>
            <a:chOff x="7661892" y="1982230"/>
            <a:chExt cx="2501232" cy="1432427"/>
          </a:xfrm>
        </p:grpSpPr>
        <p:cxnSp>
          <p:nvCxnSpPr>
            <p:cNvPr id="31" name="Straight Connector 7"/>
            <p:cNvCxnSpPr/>
            <p:nvPr/>
          </p:nvCxnSpPr>
          <p:spPr>
            <a:xfrm flipH="1">
              <a:off x="7661892" y="3401953"/>
              <a:ext cx="280912"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8"/>
            <p:cNvCxnSpPr/>
            <p:nvPr/>
          </p:nvCxnSpPr>
          <p:spPr>
            <a:xfrm flipV="1">
              <a:off x="7939630" y="1982230"/>
              <a:ext cx="0" cy="14324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9"/>
            <p:cNvCxnSpPr/>
            <p:nvPr/>
          </p:nvCxnSpPr>
          <p:spPr>
            <a:xfrm>
              <a:off x="7933282" y="1996522"/>
              <a:ext cx="2229842"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10"/>
            <p:cNvCxnSpPr/>
            <p:nvPr/>
          </p:nvCxnSpPr>
          <p:spPr>
            <a:xfrm flipV="1">
              <a:off x="10155188" y="1982230"/>
              <a:ext cx="0" cy="273146"/>
            </a:xfrm>
            <a:prstGeom prst="line">
              <a:avLst/>
            </a:prstGeom>
            <a:ln>
              <a:solidFill>
                <a:schemeClr val="bg1">
                  <a:lumMod val="50000"/>
                </a:schemeClr>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grpSp>
      <p:grpSp>
        <p:nvGrpSpPr>
          <p:cNvPr id="35" name="Group 11"/>
          <p:cNvGrpSpPr/>
          <p:nvPr/>
        </p:nvGrpSpPr>
        <p:grpSpPr bwMode="auto">
          <a:xfrm>
            <a:off x="6522190" y="3878263"/>
            <a:ext cx="3658710" cy="1898650"/>
            <a:chOff x="6496424" y="4011740"/>
            <a:chExt cx="3658298" cy="1899044"/>
          </a:xfrm>
        </p:grpSpPr>
        <p:cxnSp>
          <p:nvCxnSpPr>
            <p:cNvPr id="36" name="Straight Connector 12"/>
            <p:cNvCxnSpPr/>
            <p:nvPr/>
          </p:nvCxnSpPr>
          <p:spPr>
            <a:xfrm>
              <a:off x="6496424" y="5871088"/>
              <a:ext cx="1309369"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13"/>
            <p:cNvCxnSpPr/>
            <p:nvPr/>
          </p:nvCxnSpPr>
          <p:spPr>
            <a:xfrm flipV="1">
              <a:off x="6496424" y="5450313"/>
              <a:ext cx="0" cy="43189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14"/>
            <p:cNvCxnSpPr/>
            <p:nvPr/>
          </p:nvCxnSpPr>
          <p:spPr>
            <a:xfrm flipV="1">
              <a:off x="7812141" y="4062551"/>
              <a:ext cx="0" cy="184823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15"/>
            <p:cNvCxnSpPr/>
            <p:nvPr/>
          </p:nvCxnSpPr>
          <p:spPr>
            <a:xfrm flipV="1">
              <a:off x="7807380" y="4026030"/>
              <a:ext cx="2347342" cy="4763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6"/>
            <p:cNvCxnSpPr/>
            <p:nvPr/>
          </p:nvCxnSpPr>
          <p:spPr>
            <a:xfrm flipV="1">
              <a:off x="10154722" y="4011740"/>
              <a:ext cx="0" cy="431890"/>
            </a:xfrm>
            <a:prstGeom prst="line">
              <a:avLst/>
            </a:prstGeom>
            <a:ln>
              <a:solidFill>
                <a:schemeClr val="bg1">
                  <a:lumMod val="50000"/>
                </a:schemeClr>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41" name="Group 47"/>
          <p:cNvGrpSpPr/>
          <p:nvPr/>
        </p:nvGrpSpPr>
        <p:grpSpPr bwMode="auto">
          <a:xfrm>
            <a:off x="903170" y="2432116"/>
            <a:ext cx="2955541" cy="770612"/>
            <a:chOff x="1603804" y="2220559"/>
            <a:chExt cx="2955174" cy="770630"/>
          </a:xfrm>
        </p:grpSpPr>
        <p:sp>
          <p:nvSpPr>
            <p:cNvPr id="42" name="Text Placeholder 2"/>
            <p:cNvSpPr txBox="1"/>
            <p:nvPr/>
          </p:nvSpPr>
          <p:spPr>
            <a:xfrm>
              <a:off x="1603804" y="2220559"/>
              <a:ext cx="2014025" cy="261943"/>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2000" b="1" dirty="0"/>
                <a:t>1.</a:t>
              </a:r>
              <a:r>
                <a:rPr lang="zh-CN" altLang="en-US" sz="2000" b="1" dirty="0"/>
                <a:t>发现问题</a:t>
              </a:r>
              <a:endParaRPr lang="en-GB" sz="1400" dirty="0">
                <a:solidFill>
                  <a:schemeClr val="tx1">
                    <a:lumMod val="50000"/>
                    <a:lumOff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endParaRPr>
            </a:p>
          </p:txBody>
        </p:sp>
        <p:sp>
          <p:nvSpPr>
            <p:cNvPr id="43" name="TextBox 42"/>
            <p:cNvSpPr txBox="1"/>
            <p:nvPr/>
          </p:nvSpPr>
          <p:spPr>
            <a:xfrm>
              <a:off x="1679985" y="2560292"/>
              <a:ext cx="2878993" cy="430897"/>
            </a:xfrm>
            <a:prstGeom prst="rect">
              <a:avLst/>
            </a:prstGeom>
            <a:noFill/>
          </p:spPr>
          <p:txBody>
            <a:bodyPr lIns="0" tIns="0" rIns="0" bIns="0">
              <a:spAutoFit/>
            </a:bodyPr>
            <a:lstStyle/>
            <a:p>
              <a:pPr defTabSz="1450340">
                <a:defRPr/>
              </a:pPr>
              <a:r>
                <a:rPr lang="zh-CN" altLang="en-US" sz="1400" dirty="0"/>
                <a:t>当系统发生故障报警，我们会收到故障报警的信息</a:t>
              </a:r>
              <a:endParaRPr lang="en-US" altLang="zh-CN" sz="1400" dirty="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grpSp>
      <p:grpSp>
        <p:nvGrpSpPr>
          <p:cNvPr id="44" name="Group 50"/>
          <p:cNvGrpSpPr/>
          <p:nvPr/>
        </p:nvGrpSpPr>
        <p:grpSpPr bwMode="auto">
          <a:xfrm>
            <a:off x="903170" y="4543699"/>
            <a:ext cx="2955541" cy="2063274"/>
            <a:chOff x="1603804" y="2220559"/>
            <a:chExt cx="2955174" cy="2063322"/>
          </a:xfrm>
        </p:grpSpPr>
        <p:sp>
          <p:nvSpPr>
            <p:cNvPr id="45" name="Text Placeholder 2"/>
            <p:cNvSpPr txBox="1"/>
            <p:nvPr/>
          </p:nvSpPr>
          <p:spPr>
            <a:xfrm>
              <a:off x="1603804" y="2220559"/>
              <a:ext cx="2014025" cy="261943"/>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2000" b="1" dirty="0"/>
                <a:t>2.</a:t>
              </a:r>
              <a:r>
                <a:rPr lang="zh-CN" altLang="en-US" sz="2000" b="1" dirty="0"/>
                <a:t>定位问题</a:t>
              </a:r>
              <a:endParaRPr lang="en-GB" sz="1400" dirty="0">
                <a:solidFill>
                  <a:schemeClr val="tx1">
                    <a:lumMod val="50000"/>
                    <a:lumOff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endParaRPr>
            </a:p>
          </p:txBody>
        </p:sp>
        <p:sp>
          <p:nvSpPr>
            <p:cNvPr id="46" name="TextBox 45"/>
            <p:cNvSpPr txBox="1"/>
            <p:nvPr/>
          </p:nvSpPr>
          <p:spPr>
            <a:xfrm>
              <a:off x="1679985" y="2560292"/>
              <a:ext cx="2878993" cy="1723589"/>
            </a:xfrm>
            <a:prstGeom prst="rect">
              <a:avLst/>
            </a:prstGeom>
            <a:noFill/>
          </p:spPr>
          <p:txBody>
            <a:bodyPr lIns="0" tIns="0" rIns="0" bIns="0">
              <a:spAutoFit/>
            </a:bodyPr>
            <a:lstStyle/>
            <a:p>
              <a:pPr defTabSz="1450340">
                <a:defRPr/>
              </a:pPr>
              <a:r>
                <a:rPr lang="zh-CN" altLang="en-US" sz="1400" dirty="0"/>
                <a:t>故障邮件一般都会写某某主机故障、具体故障的内容，我们需要对报警内容进行分析，比如一台服务器连不上</a:t>
              </a:r>
              <a:r>
                <a:rPr lang="en-US" altLang="zh-CN" sz="1400" dirty="0"/>
                <a:t>:</a:t>
              </a:r>
              <a:r>
                <a:rPr lang="zh-CN" altLang="en-US" sz="1400" dirty="0"/>
                <a:t>我们就需要考虑是网络问题、还是负载太高导致长时间无法连接，又或者某开发触发了防火墙禁止的相关策略等等，我们就需要去分析故障具体原因。</a:t>
              </a:r>
              <a:endParaRPr lang="en-US" altLang="zh-CN" sz="1400" dirty="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grpSp>
      <p:grpSp>
        <p:nvGrpSpPr>
          <p:cNvPr id="47" name="Group 53"/>
          <p:cNvGrpSpPr/>
          <p:nvPr/>
        </p:nvGrpSpPr>
        <p:grpSpPr bwMode="auto">
          <a:xfrm>
            <a:off x="8196783" y="4351737"/>
            <a:ext cx="2960303" cy="986056"/>
            <a:chOff x="1679271" y="2220559"/>
            <a:chExt cx="2959965" cy="986079"/>
          </a:xfrm>
        </p:grpSpPr>
        <p:sp>
          <p:nvSpPr>
            <p:cNvPr id="48" name="Text Placeholder 2"/>
            <p:cNvSpPr txBox="1"/>
            <p:nvPr/>
          </p:nvSpPr>
          <p:spPr>
            <a:xfrm>
              <a:off x="2625190" y="2220559"/>
              <a:ext cx="2014046" cy="261943"/>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2000" b="1" dirty="0"/>
                <a:t>4.</a:t>
              </a:r>
              <a:r>
                <a:rPr lang="zh-CN" altLang="en-US" sz="2000" b="1" dirty="0"/>
                <a:t>总结问题</a:t>
              </a:r>
              <a:endParaRPr lang="en-GB" sz="1400" dirty="0">
                <a:solidFill>
                  <a:schemeClr val="tx1">
                    <a:lumMod val="50000"/>
                    <a:lumOff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endParaRPr>
            </a:p>
          </p:txBody>
        </p:sp>
        <p:sp>
          <p:nvSpPr>
            <p:cNvPr id="49" name="TextBox 48"/>
            <p:cNvSpPr txBox="1"/>
            <p:nvPr/>
          </p:nvSpPr>
          <p:spPr>
            <a:xfrm>
              <a:off x="1679271" y="2560292"/>
              <a:ext cx="2879022" cy="646346"/>
            </a:xfrm>
            <a:prstGeom prst="rect">
              <a:avLst/>
            </a:prstGeom>
            <a:noFill/>
          </p:spPr>
          <p:txBody>
            <a:bodyPr lIns="0" tIns="0" rIns="0" bIns="0">
              <a:spAutoFit/>
            </a:bodyPr>
            <a:lstStyle/>
            <a:p>
              <a:pPr algn="r" defTabSz="1450340">
                <a:defRPr/>
              </a:pPr>
              <a:r>
                <a:rPr lang="zh-CN" altLang="en-US" sz="1400" dirty="0"/>
                <a:t>当我们解决完重大故障后，需要对故障原因以及防范进行总结归纳，避免以后重复出现</a:t>
              </a:r>
              <a:endParaRPr lang="en-US" altLang="zh-CN" sz="1400" dirty="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grpSp>
      <p:grpSp>
        <p:nvGrpSpPr>
          <p:cNvPr id="50" name="Group 56"/>
          <p:cNvGrpSpPr/>
          <p:nvPr/>
        </p:nvGrpSpPr>
        <p:grpSpPr bwMode="auto">
          <a:xfrm>
            <a:off x="8196783" y="2295926"/>
            <a:ext cx="3037144" cy="770611"/>
            <a:chOff x="1679271" y="2220560"/>
            <a:chExt cx="3036797" cy="770629"/>
          </a:xfrm>
        </p:grpSpPr>
        <p:sp>
          <p:nvSpPr>
            <p:cNvPr id="51" name="Text Placeholder 2"/>
            <p:cNvSpPr txBox="1"/>
            <p:nvPr/>
          </p:nvSpPr>
          <p:spPr>
            <a:xfrm>
              <a:off x="2625190" y="2220560"/>
              <a:ext cx="2014046" cy="261944"/>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2000" b="1" dirty="0"/>
                <a:t>3.</a:t>
              </a:r>
              <a:r>
                <a:rPr lang="zh-CN" altLang="en-US" sz="2000" b="1" dirty="0"/>
                <a:t>解决问题</a:t>
              </a:r>
              <a:endParaRPr lang="en-GB" sz="1400" dirty="0">
                <a:solidFill>
                  <a:schemeClr val="tx1">
                    <a:lumMod val="50000"/>
                    <a:lumOff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endParaRPr>
            </a:p>
          </p:txBody>
        </p:sp>
        <p:sp>
          <p:nvSpPr>
            <p:cNvPr id="52" name="TextBox 51"/>
            <p:cNvSpPr txBox="1"/>
            <p:nvPr/>
          </p:nvSpPr>
          <p:spPr>
            <a:xfrm>
              <a:off x="1679271" y="2560292"/>
              <a:ext cx="3036797" cy="430897"/>
            </a:xfrm>
            <a:prstGeom prst="rect">
              <a:avLst/>
            </a:prstGeom>
            <a:noFill/>
          </p:spPr>
          <p:txBody>
            <a:bodyPr wrap="square" lIns="0" tIns="0" rIns="0" bIns="0">
              <a:spAutoFit/>
            </a:bodyPr>
            <a:lstStyle/>
            <a:p>
              <a:pPr algn="r" defTabSz="1450340">
                <a:defRPr/>
              </a:pPr>
              <a:r>
                <a:rPr lang="zh-CN" altLang="en-US" sz="1400" dirty="0"/>
                <a:t>当然我们了解到故障的原因后，就需要通过故障解决的优先级去解决该故障</a:t>
              </a:r>
              <a:endParaRPr lang="en-US" altLang="zh-CN" sz="1400" dirty="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grpSp>
      <p:grpSp>
        <p:nvGrpSpPr>
          <p:cNvPr id="53" name="Group 17"/>
          <p:cNvGrpSpPr/>
          <p:nvPr/>
        </p:nvGrpSpPr>
        <p:grpSpPr bwMode="auto">
          <a:xfrm>
            <a:off x="4266645" y="1928814"/>
            <a:ext cx="3641251" cy="3641725"/>
            <a:chOff x="4266588" y="1928705"/>
            <a:chExt cx="3641651" cy="3641446"/>
          </a:xfrm>
        </p:grpSpPr>
        <p:grpSp>
          <p:nvGrpSpPr>
            <p:cNvPr id="54" name="Group 28"/>
            <p:cNvGrpSpPr/>
            <p:nvPr/>
          </p:nvGrpSpPr>
          <p:grpSpPr bwMode="auto">
            <a:xfrm>
              <a:off x="4266588" y="1928705"/>
              <a:ext cx="3641651" cy="3641446"/>
              <a:chOff x="4239694" y="2062055"/>
              <a:chExt cx="3641651" cy="3641446"/>
            </a:xfrm>
          </p:grpSpPr>
          <p:sp>
            <p:nvSpPr>
              <p:cNvPr id="59" name="Freeform 3"/>
              <p:cNvSpPr>
                <a:spLocks noChangeArrowheads="1"/>
              </p:cNvSpPr>
              <p:nvPr/>
            </p:nvSpPr>
            <p:spPr bwMode="auto">
              <a:xfrm rot="13978264">
                <a:off x="4254033" y="3385875"/>
                <a:ext cx="1858821" cy="1887500"/>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913765">
                  <a:defRPr/>
                </a:pPr>
                <a:endParaRPr lang="en-US" sz="2000">
                  <a:solidFill>
                    <a:schemeClr val="tx1">
                      <a:lumMod val="50000"/>
                      <a:lumOff val="50000"/>
                    </a:schemeClr>
                  </a:solidFill>
                  <a:latin typeface="+mn-lt"/>
                </a:endParaRPr>
              </a:p>
            </p:txBody>
          </p:sp>
          <p:sp>
            <p:nvSpPr>
              <p:cNvPr id="60" name="Freeform 3"/>
              <p:cNvSpPr>
                <a:spLocks noChangeArrowheads="1"/>
              </p:cNvSpPr>
              <p:nvPr/>
            </p:nvSpPr>
            <p:spPr bwMode="auto">
              <a:xfrm rot="3202081">
                <a:off x="6007392" y="2500911"/>
                <a:ext cx="1860407" cy="188749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913765">
                  <a:defRPr/>
                </a:pPr>
                <a:endParaRPr lang="en-US" sz="2000">
                  <a:solidFill>
                    <a:schemeClr val="tx1">
                      <a:lumMod val="50000"/>
                      <a:lumOff val="50000"/>
                    </a:schemeClr>
                  </a:solidFill>
                  <a:latin typeface="+mn-lt"/>
                </a:endParaRPr>
              </a:p>
            </p:txBody>
          </p:sp>
          <p:sp>
            <p:nvSpPr>
              <p:cNvPr id="61" name="Freeform 3"/>
              <p:cNvSpPr>
                <a:spLocks noChangeArrowheads="1"/>
              </p:cNvSpPr>
              <p:nvPr/>
            </p:nvSpPr>
            <p:spPr bwMode="auto">
              <a:xfrm rot="19397468">
                <a:off x="4695298" y="2062055"/>
                <a:ext cx="1860512" cy="1887392"/>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none" anchor="ctr"/>
              <a:lstStyle/>
              <a:p>
                <a:pPr defTabSz="913765">
                  <a:defRPr/>
                </a:pPr>
                <a:endParaRPr lang="en-US" sz="2000">
                  <a:solidFill>
                    <a:schemeClr val="tx1">
                      <a:lumMod val="50000"/>
                      <a:lumOff val="50000"/>
                    </a:schemeClr>
                  </a:solidFill>
                  <a:latin typeface="+mn-lt"/>
                </a:endParaRPr>
              </a:p>
            </p:txBody>
          </p:sp>
          <p:sp>
            <p:nvSpPr>
              <p:cNvPr id="62" name="Freeform 35"/>
              <p:cNvSpPr>
                <a:spLocks noChangeArrowheads="1"/>
              </p:cNvSpPr>
              <p:nvPr/>
            </p:nvSpPr>
            <p:spPr bwMode="auto">
              <a:xfrm rot="8579122">
                <a:off x="5565230" y="3816108"/>
                <a:ext cx="1860512" cy="188739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913765">
                  <a:defRPr/>
                </a:pPr>
                <a:endParaRPr lang="en-US" sz="2000">
                  <a:solidFill>
                    <a:schemeClr val="tx1">
                      <a:lumMod val="50000"/>
                      <a:lumOff val="50000"/>
                    </a:schemeClr>
                  </a:solidFill>
                  <a:latin typeface="+mn-lt"/>
                </a:endParaRPr>
              </a:p>
            </p:txBody>
          </p:sp>
        </p:grpSp>
        <p:sp>
          <p:nvSpPr>
            <p:cNvPr id="55" name="Freeform 11"/>
            <p:cNvSpPr>
              <a:spLocks noEditPoints="1"/>
            </p:cNvSpPr>
            <p:nvPr/>
          </p:nvSpPr>
          <p:spPr bwMode="auto">
            <a:xfrm>
              <a:off x="4845175" y="3947979"/>
              <a:ext cx="571344" cy="472924"/>
            </a:xfrm>
            <a:custGeom>
              <a:avLst/>
              <a:gdLst>
                <a:gd name="T0" fmla="*/ 517594 w 287"/>
                <a:gd name="T1" fmla="*/ 155646 h 237"/>
                <a:gd name="T2" fmla="*/ 485742 w 287"/>
                <a:gd name="T3" fmla="*/ 187573 h 237"/>
                <a:gd name="T4" fmla="*/ 517594 w 287"/>
                <a:gd name="T5" fmla="*/ 221496 h 237"/>
                <a:gd name="T6" fmla="*/ 551437 w 287"/>
                <a:gd name="T7" fmla="*/ 187573 h 237"/>
                <a:gd name="T8" fmla="*/ 517594 w 287"/>
                <a:gd name="T9" fmla="*/ 155646 h 237"/>
                <a:gd name="T10" fmla="*/ 53750 w 287"/>
                <a:gd name="T11" fmla="*/ 155646 h 237"/>
                <a:gd name="T12" fmla="*/ 21898 w 287"/>
                <a:gd name="T13" fmla="*/ 187573 h 237"/>
                <a:gd name="T14" fmla="*/ 53750 w 287"/>
                <a:gd name="T15" fmla="*/ 221496 h 237"/>
                <a:gd name="T16" fmla="*/ 85602 w 287"/>
                <a:gd name="T17" fmla="*/ 187573 h 237"/>
                <a:gd name="T18" fmla="*/ 53750 w 287"/>
                <a:gd name="T19" fmla="*/ 155646 h 237"/>
                <a:gd name="T20" fmla="*/ 422038 w 287"/>
                <a:gd name="T21" fmla="*/ 97778 h 237"/>
                <a:gd name="T22" fmla="*/ 374260 w 287"/>
                <a:gd name="T23" fmla="*/ 145669 h 237"/>
                <a:gd name="T24" fmla="*/ 422038 w 287"/>
                <a:gd name="T25" fmla="*/ 193560 h 237"/>
                <a:gd name="T26" fmla="*/ 469816 w 287"/>
                <a:gd name="T27" fmla="*/ 145669 h 237"/>
                <a:gd name="T28" fmla="*/ 422038 w 287"/>
                <a:gd name="T29" fmla="*/ 97778 h 237"/>
                <a:gd name="T30" fmla="*/ 571344 w 287"/>
                <a:gd name="T31" fmla="*/ 391110 h 237"/>
                <a:gd name="T32" fmla="*/ 515603 w 287"/>
                <a:gd name="T33" fmla="*/ 391110 h 237"/>
                <a:gd name="T34" fmla="*/ 515603 w 287"/>
                <a:gd name="T35" fmla="*/ 289342 h 237"/>
                <a:gd name="T36" fmla="*/ 503659 w 287"/>
                <a:gd name="T37" fmla="*/ 241451 h 237"/>
                <a:gd name="T38" fmla="*/ 517594 w 287"/>
                <a:gd name="T39" fmla="*/ 239455 h 237"/>
                <a:gd name="T40" fmla="*/ 571344 w 287"/>
                <a:gd name="T41" fmla="*/ 293333 h 237"/>
                <a:gd name="T42" fmla="*/ 571344 w 287"/>
                <a:gd name="T43" fmla="*/ 391110 h 237"/>
                <a:gd name="T44" fmla="*/ 149306 w 287"/>
                <a:gd name="T45" fmla="*/ 97778 h 237"/>
                <a:gd name="T46" fmla="*/ 101528 w 287"/>
                <a:gd name="T47" fmla="*/ 145669 h 237"/>
                <a:gd name="T48" fmla="*/ 149306 w 287"/>
                <a:gd name="T49" fmla="*/ 193560 h 237"/>
                <a:gd name="T50" fmla="*/ 197084 w 287"/>
                <a:gd name="T51" fmla="*/ 145669 h 237"/>
                <a:gd name="T52" fmla="*/ 149306 w 287"/>
                <a:gd name="T53" fmla="*/ 97778 h 237"/>
                <a:gd name="T54" fmla="*/ 53750 w 287"/>
                <a:gd name="T55" fmla="*/ 239455 h 237"/>
                <a:gd name="T56" fmla="*/ 67685 w 287"/>
                <a:gd name="T57" fmla="*/ 241451 h 237"/>
                <a:gd name="T58" fmla="*/ 55741 w 287"/>
                <a:gd name="T59" fmla="*/ 289342 h 237"/>
                <a:gd name="T60" fmla="*/ 55741 w 287"/>
                <a:gd name="T61" fmla="*/ 391110 h 237"/>
                <a:gd name="T62" fmla="*/ 0 w 287"/>
                <a:gd name="T63" fmla="*/ 391110 h 237"/>
                <a:gd name="T64" fmla="*/ 0 w 287"/>
                <a:gd name="T65" fmla="*/ 293333 h 237"/>
                <a:gd name="T66" fmla="*/ 53750 w 287"/>
                <a:gd name="T67" fmla="*/ 239455 h 237"/>
                <a:gd name="T68" fmla="*/ 286667 w 287"/>
                <a:gd name="T69" fmla="*/ 0 h 237"/>
                <a:gd name="T70" fmla="*/ 215001 w 287"/>
                <a:gd name="T71" fmla="*/ 71837 h 237"/>
                <a:gd name="T72" fmla="*/ 286667 w 287"/>
                <a:gd name="T73" fmla="*/ 143673 h 237"/>
                <a:gd name="T74" fmla="*/ 356343 w 287"/>
                <a:gd name="T75" fmla="*/ 71837 h 237"/>
                <a:gd name="T76" fmla="*/ 286667 w 287"/>
                <a:gd name="T77" fmla="*/ 0 h 237"/>
                <a:gd name="T78" fmla="*/ 499677 w 287"/>
                <a:gd name="T79" fmla="*/ 427028 h 237"/>
                <a:gd name="T80" fmla="*/ 414075 w 287"/>
                <a:gd name="T81" fmla="*/ 427028 h 237"/>
                <a:gd name="T82" fmla="*/ 414075 w 287"/>
                <a:gd name="T83" fmla="*/ 273378 h 237"/>
                <a:gd name="T84" fmla="*/ 400140 w 287"/>
                <a:gd name="T85" fmla="*/ 215510 h 237"/>
                <a:gd name="T86" fmla="*/ 422038 w 287"/>
                <a:gd name="T87" fmla="*/ 211519 h 237"/>
                <a:gd name="T88" fmla="*/ 499677 w 287"/>
                <a:gd name="T89" fmla="*/ 289342 h 237"/>
                <a:gd name="T90" fmla="*/ 499677 w 287"/>
                <a:gd name="T91" fmla="*/ 427028 h 237"/>
                <a:gd name="T92" fmla="*/ 157269 w 287"/>
                <a:gd name="T93" fmla="*/ 273378 h 237"/>
                <a:gd name="T94" fmla="*/ 157269 w 287"/>
                <a:gd name="T95" fmla="*/ 427028 h 237"/>
                <a:gd name="T96" fmla="*/ 73658 w 287"/>
                <a:gd name="T97" fmla="*/ 427028 h 237"/>
                <a:gd name="T98" fmla="*/ 73658 w 287"/>
                <a:gd name="T99" fmla="*/ 289342 h 237"/>
                <a:gd name="T100" fmla="*/ 149306 w 287"/>
                <a:gd name="T101" fmla="*/ 211519 h 237"/>
                <a:gd name="T102" fmla="*/ 171204 w 287"/>
                <a:gd name="T103" fmla="*/ 215510 h 237"/>
                <a:gd name="T104" fmla="*/ 157269 w 287"/>
                <a:gd name="T105" fmla="*/ 273378 h 237"/>
                <a:gd name="T106" fmla="*/ 175186 w 287"/>
                <a:gd name="T107" fmla="*/ 472924 h 237"/>
                <a:gd name="T108" fmla="*/ 398149 w 287"/>
                <a:gd name="T109" fmla="*/ 472924 h 237"/>
                <a:gd name="T110" fmla="*/ 398149 w 287"/>
                <a:gd name="T111" fmla="*/ 273378 h 237"/>
                <a:gd name="T112" fmla="*/ 286667 w 287"/>
                <a:gd name="T113" fmla="*/ 161632 h 237"/>
                <a:gd name="T114" fmla="*/ 175186 w 287"/>
                <a:gd name="T115" fmla="*/ 273378 h 237"/>
                <a:gd name="T116" fmla="*/ 175186 w 287"/>
                <a:gd name="T117" fmla="*/ 472924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tx1">
                    <a:lumMod val="50000"/>
                    <a:lumOff val="50000"/>
                  </a:schemeClr>
                </a:solidFill>
              </a:endParaRPr>
            </a:p>
          </p:txBody>
        </p:sp>
        <p:sp>
          <p:nvSpPr>
            <p:cNvPr id="56" name="Shape 719"/>
            <p:cNvSpPr/>
            <p:nvPr/>
          </p:nvSpPr>
          <p:spPr bwMode="auto">
            <a:xfrm>
              <a:off x="6255015" y="4464163"/>
              <a:ext cx="536606" cy="461488"/>
            </a:xfrm>
            <a:custGeom>
              <a:avLst/>
              <a:gdLst>
                <a:gd name="T0" fmla="*/ 268303 w 21332"/>
                <a:gd name="T1" fmla="*/ 230744 h 21446"/>
                <a:gd name="T2" fmla="*/ 268303 w 21332"/>
                <a:gd name="T3" fmla="*/ 230744 h 21446"/>
                <a:gd name="T4" fmla="*/ 268303 w 21332"/>
                <a:gd name="T5" fmla="*/ 230744 h 21446"/>
                <a:gd name="T6" fmla="*/ 268303 w 21332"/>
                <a:gd name="T7" fmla="*/ 230744 h 2144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38100" tIns="38100" rIns="38100" bIns="38100" anchor="ctr"/>
            <a:lstStyle/>
            <a:p>
              <a:endParaRPr lang="zh-CN" altLang="en-US" sz="2000">
                <a:solidFill>
                  <a:schemeClr val="tx1">
                    <a:lumMod val="50000"/>
                    <a:lumOff val="50000"/>
                  </a:schemeClr>
                </a:solidFill>
              </a:endParaRPr>
            </a:p>
          </p:txBody>
        </p:sp>
        <p:sp>
          <p:nvSpPr>
            <p:cNvPr id="57" name="Shape 1090"/>
            <p:cNvSpPr/>
            <p:nvPr/>
          </p:nvSpPr>
          <p:spPr bwMode="auto">
            <a:xfrm>
              <a:off x="5403115" y="2570067"/>
              <a:ext cx="540523" cy="459118"/>
            </a:xfrm>
            <a:custGeom>
              <a:avLst/>
              <a:gdLst>
                <a:gd name="T0" fmla="*/ 270262 w 21600"/>
                <a:gd name="T1" fmla="*/ 229559 h 21600"/>
                <a:gd name="T2" fmla="*/ 270262 w 21600"/>
                <a:gd name="T3" fmla="*/ 229559 h 21600"/>
                <a:gd name="T4" fmla="*/ 270262 w 21600"/>
                <a:gd name="T5" fmla="*/ 229559 h 21600"/>
                <a:gd name="T6" fmla="*/ 270262 w 21600"/>
                <a:gd name="T7" fmla="*/ 22955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38100" tIns="38100" rIns="38100" bIns="38100" anchor="ctr"/>
            <a:lstStyle/>
            <a:p>
              <a:endParaRPr lang="zh-CN" altLang="en-US" sz="2000">
                <a:solidFill>
                  <a:schemeClr val="tx1">
                    <a:lumMod val="50000"/>
                    <a:lumOff val="50000"/>
                  </a:schemeClr>
                </a:solidFill>
              </a:endParaRPr>
            </a:p>
          </p:txBody>
        </p:sp>
        <p:sp>
          <p:nvSpPr>
            <p:cNvPr id="58" name="Shape 3659"/>
            <p:cNvSpPr/>
            <p:nvPr/>
          </p:nvSpPr>
          <p:spPr bwMode="auto">
            <a:xfrm>
              <a:off x="6770425" y="3007602"/>
              <a:ext cx="607596" cy="569645"/>
            </a:xfrm>
            <a:custGeom>
              <a:avLst/>
              <a:gdLst>
                <a:gd name="T0" fmla="*/ 303798 w 20993"/>
                <a:gd name="T1" fmla="*/ 284823 h 21440"/>
                <a:gd name="T2" fmla="*/ 303798 w 20993"/>
                <a:gd name="T3" fmla="*/ 284823 h 21440"/>
                <a:gd name="T4" fmla="*/ 303798 w 20993"/>
                <a:gd name="T5" fmla="*/ 284823 h 21440"/>
                <a:gd name="T6" fmla="*/ 303798 w 20993"/>
                <a:gd name="T7" fmla="*/ 284823 h 2144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38100" tIns="38100" rIns="38100" bIns="38100" anchor="ctr"/>
            <a:lstStyle/>
            <a:p>
              <a:endParaRPr lang="zh-CN" altLang="en-US" sz="2000">
                <a:solidFill>
                  <a:schemeClr val="tx1">
                    <a:lumMod val="50000"/>
                    <a:lumOff val="50000"/>
                  </a:schemeClr>
                </a:solidFill>
              </a:endParaRPr>
            </a:p>
          </p:txBody>
        </p:sp>
      </p:grpSp>
      <p:sp>
        <p:nvSpPr>
          <p:cNvPr id="2" name="标题 1"/>
          <p:cNvSpPr>
            <a:spLocks noGrp="1"/>
          </p:cNvSpPr>
          <p:nvPr>
            <p:ph type="title"/>
          </p:nvPr>
        </p:nvSpPr>
        <p:spPr/>
        <p:txBody>
          <a:bodyPr>
            <a:normAutofit fontScale="90000"/>
          </a:bodyPr>
          <a:lstStyle/>
          <a:p>
            <a:r>
              <a:rPr lang="zh-CN" altLang="en-US" dirty="0"/>
              <a:t>监控核心价值</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500"/>
                                        <p:tgtEl>
                                          <p:spTgt spid="1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0990" y="1484784"/>
            <a:ext cx="4104456" cy="4104456"/>
          </a:xfrm>
          <a:prstGeom prst="rect">
            <a:avLst/>
          </a:prstGeom>
          <a:solidFill>
            <a:schemeClr val="bg1">
              <a:alpha val="7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969444" y="3153742"/>
            <a:ext cx="2441694" cy="769441"/>
          </a:xfrm>
          <a:prstGeom prst="rect">
            <a:avLst/>
          </a:prstGeom>
          <a:noFill/>
        </p:spPr>
        <p:txBody>
          <a:bodyPr wrap="none" rtlCol="0">
            <a:spAutoFit/>
          </a:bodyPr>
          <a:lstStyle/>
          <a:p>
            <a:pPr algn="ctr"/>
            <a:r>
              <a:rPr lang="zh-CN" altLang="en-US" sz="4400" b="1" dirty="0">
                <a:ln w="12700">
                  <a:noFill/>
                  <a:prstDash val="solid"/>
                </a:ln>
                <a:solidFill>
                  <a:schemeClr val="accent1"/>
                </a:solidFill>
                <a:latin typeface="+mj-ea"/>
                <a:ea typeface="+mj-ea"/>
              </a:rPr>
              <a:t>监控指标</a:t>
            </a:r>
          </a:p>
        </p:txBody>
      </p:sp>
      <p:sp>
        <p:nvSpPr>
          <p:cNvPr id="12" name="矩形 11"/>
          <p:cNvSpPr/>
          <p:nvPr/>
        </p:nvSpPr>
        <p:spPr>
          <a:xfrm>
            <a:off x="4367014" y="3863369"/>
            <a:ext cx="3646550" cy="707886"/>
          </a:xfrm>
          <a:prstGeom prst="rect">
            <a:avLst/>
          </a:prstGeom>
        </p:spPr>
        <p:txBody>
          <a:bodyPr wrap="square">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sp>
        <p:nvSpPr>
          <p:cNvPr id="13" name="TextBox 12"/>
          <p:cNvSpPr txBox="1"/>
          <p:nvPr/>
        </p:nvSpPr>
        <p:spPr>
          <a:xfrm>
            <a:off x="5623467" y="2348880"/>
            <a:ext cx="1133644" cy="1015663"/>
          </a:xfrm>
          <a:prstGeom prst="rect">
            <a:avLst/>
          </a:prstGeom>
          <a:noFill/>
        </p:spPr>
        <p:txBody>
          <a:bodyPr wrap="none" rtlCol="0">
            <a:spAutoFit/>
          </a:bodyPr>
          <a:lstStyle/>
          <a:p>
            <a:pPr algn="ctr"/>
            <a:r>
              <a:rPr lang="en-US" altLang="zh-CN" sz="6000" b="1" dirty="0">
                <a:ln w="12700">
                  <a:noFill/>
                  <a:prstDash val="solid"/>
                </a:ln>
                <a:solidFill>
                  <a:schemeClr val="tx2"/>
                </a:solidFill>
                <a:latin typeface="+mj-ea"/>
                <a:ea typeface="+mj-ea"/>
              </a:rPr>
              <a:t>03</a:t>
            </a:r>
            <a:endParaRPr lang="zh-CN" altLang="en-US" sz="6000" b="1" dirty="0">
              <a:ln w="12700">
                <a:noFill/>
                <a:prstDash val="solid"/>
              </a:ln>
              <a:solidFill>
                <a:schemeClr val="tx2"/>
              </a:solidFill>
              <a:latin typeface="+mj-ea"/>
              <a:ea typeface="+mj-ea"/>
            </a:endParaRPr>
          </a:p>
        </p:txBody>
      </p:sp>
    </p:spTree>
    <p:extLst>
      <p:ext uri="{BB962C8B-B14F-4D97-AF65-F5344CB8AC3E}">
        <p14:creationId xmlns:p14="http://schemas.microsoft.com/office/powerpoint/2010/main" val="99558569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52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fltVal val="0.5"/>
                                          </p:val>
                                        </p:tav>
                                        <p:tav tm="100000">
                                          <p:val>
                                            <p:strVal val="#ppt_x"/>
                                          </p:val>
                                        </p:tav>
                                      </p:tavLst>
                                    </p:anim>
                                    <p:anim calcmode="lin" valueType="num">
                                      <p:cBhvr>
                                        <p:cTn id="26" dur="1000" fill="hold"/>
                                        <p:tgtEl>
                                          <p:spTgt spid="10"/>
                                        </p:tgtEl>
                                        <p:attrNameLst>
                                          <p:attrName>ppt_y</p:attrName>
                                        </p:attrNameLst>
                                      </p:cBhvr>
                                      <p:tavLst>
                                        <p:tav tm="0">
                                          <p:val>
                                            <p:fltVal val="0.5"/>
                                          </p:val>
                                        </p:tav>
                                        <p:tav tm="100000">
                                          <p:val>
                                            <p:strVal val="#ppt_y"/>
                                          </p:val>
                                        </p:tav>
                                      </p:tavLst>
                                    </p:anim>
                                  </p:childTnLst>
                                </p:cTn>
                              </p:par>
                            </p:childTnLst>
                          </p:cTn>
                        </p:par>
                        <p:par>
                          <p:cTn id="27" fill="hold">
                            <p:stCondLst>
                              <p:cond delay="330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1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18900000">
            <a:off x="2628513" y="3603821"/>
            <a:ext cx="1008051" cy="0"/>
          </a:xfrm>
          <a:prstGeom prst="line">
            <a:avLst/>
          </a:prstGeom>
          <a:ln w="3175">
            <a:solidFill>
              <a:schemeClr val="tx1">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rot="2700000" flipH="1">
            <a:off x="4276120" y="3624799"/>
            <a:ext cx="1008183" cy="0"/>
          </a:xfrm>
          <a:prstGeom prst="line">
            <a:avLst/>
          </a:prstGeom>
          <a:ln w="3175">
            <a:solidFill>
              <a:schemeClr val="tx1">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组合 1"/>
          <p:cNvGrpSpPr/>
          <p:nvPr/>
        </p:nvGrpSpPr>
        <p:grpSpPr>
          <a:xfrm>
            <a:off x="1103808" y="2289902"/>
            <a:ext cx="2351702" cy="1138609"/>
            <a:chOff x="6278307" y="2195545"/>
            <a:chExt cx="1764006" cy="853957"/>
          </a:xfrm>
        </p:grpSpPr>
        <p:sp>
          <p:nvSpPr>
            <p:cNvPr id="5" name="TextBox 20"/>
            <p:cNvSpPr txBox="1"/>
            <p:nvPr/>
          </p:nvSpPr>
          <p:spPr bwMode="auto">
            <a:xfrm>
              <a:off x="6382171" y="2494098"/>
              <a:ext cx="1526083" cy="555404"/>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t>环境动力</a:t>
              </a:r>
              <a:endParaRPr lang="en-US" altLang="zh-CN" sz="1400" dirty="0"/>
            </a:p>
            <a:p>
              <a:pPr algn="ctr">
                <a:defRPr/>
              </a:pPr>
              <a:r>
                <a:rPr lang="zh-CN" altLang="en-US" sz="1400" dirty="0"/>
                <a:t>网络设备</a:t>
              </a:r>
              <a:endParaRPr lang="en-US" altLang="zh-CN" sz="1400" dirty="0"/>
            </a:p>
            <a:p>
              <a:pPr algn="ctr">
                <a:defRPr/>
              </a:pPr>
              <a:r>
                <a:rPr lang="zh-CN" altLang="en-US" sz="1400" dirty="0"/>
                <a:t>安全设备</a:t>
              </a:r>
              <a:endParaRPr lang="zh-CN" altLang="en-US" sz="1300" dirty="0">
                <a:solidFill>
                  <a:schemeClr val="tx1">
                    <a:lumMod val="50000"/>
                    <a:lumOff val="50000"/>
                  </a:schemeClr>
                </a:solidFill>
                <a:latin typeface="微软雅黑" pitchFamily="34" charset="-122"/>
                <a:ea typeface="微软雅黑" pitchFamily="34" charset="-122"/>
              </a:endParaRPr>
            </a:p>
          </p:txBody>
        </p:sp>
        <p:sp>
          <p:nvSpPr>
            <p:cNvPr id="6" name="TextBox 19"/>
            <p:cNvSpPr txBox="1">
              <a:spLocks noChangeArrowheads="1"/>
            </p:cNvSpPr>
            <p:nvPr/>
          </p:nvSpPr>
          <p:spPr bwMode="auto">
            <a:xfrm>
              <a:off x="6278307" y="2195545"/>
              <a:ext cx="1764006" cy="34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t>基础设施层</a:t>
              </a:r>
              <a:endParaRPr lang="zh-CN" altLang="zh-CN" sz="2100" dirty="0">
                <a:solidFill>
                  <a:schemeClr val="tx1">
                    <a:lumMod val="50000"/>
                    <a:lumOff val="50000"/>
                  </a:schemeClr>
                </a:solidFill>
                <a:latin typeface="微软雅黑" pitchFamily="34" charset="-122"/>
                <a:ea typeface="微软雅黑" pitchFamily="34" charset="-122"/>
                <a:cs typeface="宋体" pitchFamily="2" charset="-122"/>
              </a:endParaRPr>
            </a:p>
          </p:txBody>
        </p:sp>
      </p:grpSp>
      <p:cxnSp>
        <p:nvCxnSpPr>
          <p:cNvPr id="7" name="直接连接符 6"/>
          <p:cNvCxnSpPr/>
          <p:nvPr/>
        </p:nvCxnSpPr>
        <p:spPr>
          <a:xfrm rot="18900000">
            <a:off x="5636739" y="3603821"/>
            <a:ext cx="1008051" cy="0"/>
          </a:xfrm>
          <a:prstGeom prst="line">
            <a:avLst/>
          </a:prstGeom>
          <a:ln w="3175">
            <a:solidFill>
              <a:schemeClr val="tx1">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1"/>
          <p:cNvGrpSpPr/>
          <p:nvPr/>
        </p:nvGrpSpPr>
        <p:grpSpPr>
          <a:xfrm>
            <a:off x="4367746" y="2289903"/>
            <a:ext cx="2351702" cy="1354052"/>
            <a:chOff x="6278307" y="2195545"/>
            <a:chExt cx="1764006" cy="1015539"/>
          </a:xfrm>
        </p:grpSpPr>
        <p:sp>
          <p:nvSpPr>
            <p:cNvPr id="9" name="TextBox 20"/>
            <p:cNvSpPr txBox="1"/>
            <p:nvPr/>
          </p:nvSpPr>
          <p:spPr bwMode="auto">
            <a:xfrm>
              <a:off x="6382171" y="2494098"/>
              <a:ext cx="1526083" cy="716986"/>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t>操作系统</a:t>
              </a:r>
              <a:endParaRPr lang="en-US" altLang="zh-CN" sz="1400" dirty="0"/>
            </a:p>
            <a:p>
              <a:pPr algn="ctr">
                <a:defRPr/>
              </a:pPr>
              <a:r>
                <a:rPr lang="zh-CN" altLang="en-US" sz="1400" dirty="0"/>
                <a:t>数据库</a:t>
              </a:r>
              <a:endParaRPr lang="en-US" altLang="zh-CN" sz="1400" dirty="0"/>
            </a:p>
            <a:p>
              <a:pPr algn="ctr">
                <a:defRPr/>
              </a:pPr>
              <a:r>
                <a:rPr lang="zh-CN" altLang="en-US" sz="1400" dirty="0"/>
                <a:t>中间件</a:t>
              </a:r>
              <a:endParaRPr lang="en-US" altLang="zh-CN" sz="1400" dirty="0"/>
            </a:p>
            <a:p>
              <a:pPr algn="ctr">
                <a:defRPr/>
              </a:pPr>
              <a:r>
                <a:rPr lang="zh-CN" altLang="en-US" sz="1400" dirty="0"/>
                <a:t>其它系统软件</a:t>
              </a:r>
              <a:endParaRPr lang="zh-CN" altLang="en-US" sz="1300" dirty="0">
                <a:solidFill>
                  <a:schemeClr val="tx1">
                    <a:lumMod val="50000"/>
                    <a:lumOff val="50000"/>
                  </a:schemeClr>
                </a:solidFill>
                <a:latin typeface="微软雅黑" pitchFamily="34" charset="-122"/>
                <a:ea typeface="微软雅黑" pitchFamily="34" charset="-122"/>
              </a:endParaRPr>
            </a:p>
          </p:txBody>
        </p:sp>
        <p:sp>
          <p:nvSpPr>
            <p:cNvPr id="10" name="TextBox 19"/>
            <p:cNvSpPr txBox="1">
              <a:spLocks noChangeArrowheads="1"/>
            </p:cNvSpPr>
            <p:nvPr/>
          </p:nvSpPr>
          <p:spPr bwMode="auto">
            <a:xfrm>
              <a:off x="6278307" y="2195545"/>
              <a:ext cx="1764006" cy="34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t>系统软件层</a:t>
              </a:r>
              <a:endParaRPr lang="zh-CN" altLang="zh-CN" sz="2100" dirty="0">
                <a:solidFill>
                  <a:schemeClr val="tx1">
                    <a:lumMod val="50000"/>
                    <a:lumOff val="50000"/>
                  </a:schemeClr>
                </a:solidFill>
                <a:latin typeface="微软雅黑" pitchFamily="34" charset="-122"/>
                <a:ea typeface="微软雅黑" pitchFamily="34" charset="-122"/>
                <a:cs typeface="宋体" pitchFamily="2" charset="-122"/>
              </a:endParaRPr>
            </a:p>
          </p:txBody>
        </p:sp>
      </p:grpSp>
      <p:cxnSp>
        <p:nvCxnSpPr>
          <p:cNvPr id="11" name="直接连接符 10"/>
          <p:cNvCxnSpPr/>
          <p:nvPr/>
        </p:nvCxnSpPr>
        <p:spPr>
          <a:xfrm rot="2700000" flipH="1">
            <a:off x="7369341" y="3624799"/>
            <a:ext cx="1008183" cy="0"/>
          </a:xfrm>
          <a:prstGeom prst="line">
            <a:avLst/>
          </a:prstGeom>
          <a:ln w="3175">
            <a:solidFill>
              <a:schemeClr val="tx1">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组合 1"/>
          <p:cNvGrpSpPr/>
          <p:nvPr/>
        </p:nvGrpSpPr>
        <p:grpSpPr>
          <a:xfrm>
            <a:off x="7391435" y="2289902"/>
            <a:ext cx="2351702" cy="707721"/>
            <a:chOff x="6278307" y="2195545"/>
            <a:chExt cx="1764006" cy="530791"/>
          </a:xfrm>
        </p:grpSpPr>
        <p:sp>
          <p:nvSpPr>
            <p:cNvPr id="14" name="TextBox 20"/>
            <p:cNvSpPr txBox="1"/>
            <p:nvPr/>
          </p:nvSpPr>
          <p:spPr bwMode="auto">
            <a:xfrm>
              <a:off x="6382171" y="2494098"/>
              <a:ext cx="1526083" cy="232238"/>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t>客户访问速度</a:t>
              </a:r>
              <a:endParaRPr lang="zh-CN" altLang="en-US" sz="1300" dirty="0">
                <a:solidFill>
                  <a:schemeClr val="tx1">
                    <a:lumMod val="50000"/>
                    <a:lumOff val="50000"/>
                  </a:schemeClr>
                </a:solidFill>
                <a:latin typeface="微软雅黑" pitchFamily="34" charset="-122"/>
                <a:ea typeface="微软雅黑" pitchFamily="34" charset="-122"/>
              </a:endParaRPr>
            </a:p>
          </p:txBody>
        </p:sp>
        <p:sp>
          <p:nvSpPr>
            <p:cNvPr id="15" name="TextBox 19"/>
            <p:cNvSpPr txBox="1">
              <a:spLocks noChangeArrowheads="1"/>
            </p:cNvSpPr>
            <p:nvPr/>
          </p:nvSpPr>
          <p:spPr bwMode="auto">
            <a:xfrm>
              <a:off x="6278307" y="2195545"/>
              <a:ext cx="1764006" cy="34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t>客户体验层</a:t>
              </a:r>
              <a:endParaRPr lang="zh-CN" altLang="zh-CN" sz="2100" dirty="0">
                <a:solidFill>
                  <a:schemeClr val="tx1">
                    <a:lumMod val="50000"/>
                    <a:lumOff val="50000"/>
                  </a:schemeClr>
                </a:solidFill>
                <a:latin typeface="微软雅黑" pitchFamily="34" charset="-122"/>
                <a:ea typeface="微软雅黑" pitchFamily="34" charset="-122"/>
                <a:cs typeface="宋体" pitchFamily="2" charset="-122"/>
              </a:endParaRPr>
            </a:p>
          </p:txBody>
        </p:sp>
      </p:grpSp>
      <p:grpSp>
        <p:nvGrpSpPr>
          <p:cNvPr id="16" name="组合 1"/>
          <p:cNvGrpSpPr/>
          <p:nvPr/>
        </p:nvGrpSpPr>
        <p:grpSpPr>
          <a:xfrm>
            <a:off x="2783523" y="4223144"/>
            <a:ext cx="2351702" cy="1138609"/>
            <a:chOff x="6278307" y="2195545"/>
            <a:chExt cx="1764006" cy="853957"/>
          </a:xfrm>
        </p:grpSpPr>
        <p:sp>
          <p:nvSpPr>
            <p:cNvPr id="17" name="TextBox 20"/>
            <p:cNvSpPr txBox="1"/>
            <p:nvPr/>
          </p:nvSpPr>
          <p:spPr bwMode="auto">
            <a:xfrm>
              <a:off x="6382171" y="2494098"/>
              <a:ext cx="1526083" cy="555404"/>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t>虚拟化</a:t>
              </a:r>
              <a:endParaRPr lang="en-US" altLang="zh-CN" sz="1400" dirty="0"/>
            </a:p>
            <a:p>
              <a:pPr algn="ctr">
                <a:defRPr/>
              </a:pPr>
              <a:r>
                <a:rPr lang="zh-CN" altLang="en-US" sz="1400" dirty="0"/>
                <a:t>存储设备</a:t>
              </a:r>
              <a:endParaRPr lang="en-US" altLang="zh-CN" sz="1400" dirty="0"/>
            </a:p>
            <a:p>
              <a:pPr algn="ctr">
                <a:defRPr/>
              </a:pPr>
              <a:r>
                <a:rPr lang="zh-CN" altLang="en-US" sz="1400" dirty="0"/>
                <a:t>服务器</a:t>
              </a:r>
              <a:endParaRPr lang="zh-CN" altLang="en-US" sz="1300" dirty="0">
                <a:solidFill>
                  <a:schemeClr val="tx1">
                    <a:lumMod val="50000"/>
                    <a:lumOff val="50000"/>
                  </a:schemeClr>
                </a:solidFill>
                <a:latin typeface="微软雅黑" pitchFamily="34" charset="-122"/>
                <a:ea typeface="微软雅黑" pitchFamily="34" charset="-122"/>
              </a:endParaRPr>
            </a:p>
          </p:txBody>
        </p:sp>
        <p:sp>
          <p:nvSpPr>
            <p:cNvPr id="18" name="TextBox 19"/>
            <p:cNvSpPr txBox="1">
              <a:spLocks noChangeArrowheads="1"/>
            </p:cNvSpPr>
            <p:nvPr/>
          </p:nvSpPr>
          <p:spPr bwMode="auto">
            <a:xfrm>
              <a:off x="6278307" y="2195545"/>
              <a:ext cx="1764006" cy="34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t>服务器层</a:t>
              </a:r>
              <a:endParaRPr lang="zh-CN" altLang="zh-CN" sz="2100" dirty="0">
                <a:solidFill>
                  <a:schemeClr val="tx1">
                    <a:lumMod val="50000"/>
                    <a:lumOff val="50000"/>
                  </a:schemeClr>
                </a:solidFill>
                <a:latin typeface="微软雅黑" pitchFamily="34" charset="-122"/>
                <a:ea typeface="微软雅黑" pitchFamily="34" charset="-122"/>
                <a:cs typeface="宋体" pitchFamily="2" charset="-122"/>
              </a:endParaRPr>
            </a:p>
          </p:txBody>
        </p:sp>
      </p:grpSp>
      <p:grpSp>
        <p:nvGrpSpPr>
          <p:cNvPr id="19" name="组合 1"/>
          <p:cNvGrpSpPr/>
          <p:nvPr/>
        </p:nvGrpSpPr>
        <p:grpSpPr>
          <a:xfrm>
            <a:off x="5945999" y="4223144"/>
            <a:ext cx="2351702" cy="923165"/>
            <a:chOff x="6278307" y="2195545"/>
            <a:chExt cx="1764006" cy="692374"/>
          </a:xfrm>
        </p:grpSpPr>
        <p:sp>
          <p:nvSpPr>
            <p:cNvPr id="20" name="TextBox 20"/>
            <p:cNvSpPr txBox="1"/>
            <p:nvPr/>
          </p:nvSpPr>
          <p:spPr bwMode="auto">
            <a:xfrm>
              <a:off x="6382171" y="2494098"/>
              <a:ext cx="1526083" cy="393821"/>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t>服务可用性</a:t>
              </a:r>
              <a:endParaRPr lang="en-US" altLang="zh-CN" sz="1400" dirty="0"/>
            </a:p>
            <a:p>
              <a:pPr algn="ctr">
                <a:defRPr/>
              </a:pPr>
              <a:r>
                <a:rPr lang="zh-CN" altLang="en-US" sz="1400" dirty="0"/>
                <a:t>应用交易</a:t>
              </a:r>
              <a:endParaRPr lang="zh-CN" altLang="en-US" sz="1300" dirty="0">
                <a:solidFill>
                  <a:schemeClr val="tx1">
                    <a:lumMod val="50000"/>
                    <a:lumOff val="50000"/>
                  </a:schemeClr>
                </a:solidFill>
                <a:latin typeface="微软雅黑" pitchFamily="34" charset="-122"/>
                <a:ea typeface="微软雅黑" pitchFamily="34" charset="-122"/>
              </a:endParaRPr>
            </a:p>
          </p:txBody>
        </p:sp>
        <p:sp>
          <p:nvSpPr>
            <p:cNvPr id="21" name="TextBox 19"/>
            <p:cNvSpPr txBox="1">
              <a:spLocks noChangeArrowheads="1"/>
            </p:cNvSpPr>
            <p:nvPr/>
          </p:nvSpPr>
          <p:spPr bwMode="auto">
            <a:xfrm>
              <a:off x="6278307" y="2195545"/>
              <a:ext cx="1764006" cy="34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t>应用服务层</a:t>
              </a:r>
              <a:endParaRPr lang="zh-CN" altLang="zh-CN" sz="2100" dirty="0">
                <a:solidFill>
                  <a:schemeClr val="tx1">
                    <a:lumMod val="50000"/>
                    <a:lumOff val="50000"/>
                  </a:schemeClr>
                </a:solidFill>
                <a:latin typeface="微软雅黑" pitchFamily="34" charset="-122"/>
                <a:ea typeface="微软雅黑" pitchFamily="34" charset="-122"/>
                <a:cs typeface="宋体" pitchFamily="2" charset="-122"/>
              </a:endParaRPr>
            </a:p>
          </p:txBody>
        </p:sp>
      </p:grpSp>
      <p:grpSp>
        <p:nvGrpSpPr>
          <p:cNvPr id="25" name="组合 24"/>
          <p:cNvGrpSpPr/>
          <p:nvPr/>
        </p:nvGrpSpPr>
        <p:grpSpPr>
          <a:xfrm>
            <a:off x="1929531" y="3961570"/>
            <a:ext cx="971024" cy="971151"/>
            <a:chOff x="1302940" y="2971177"/>
            <a:chExt cx="728363" cy="728363"/>
          </a:xfrm>
        </p:grpSpPr>
        <p:sp>
          <p:nvSpPr>
            <p:cNvPr id="26" name="椭圆 25"/>
            <p:cNvSpPr/>
            <p:nvPr/>
          </p:nvSpPr>
          <p:spPr>
            <a:xfrm>
              <a:off x="1302940" y="2971177"/>
              <a:ext cx="728363" cy="728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TextBox 19"/>
            <p:cNvSpPr txBox="1">
              <a:spLocks noChangeArrowheads="1"/>
            </p:cNvSpPr>
            <p:nvPr/>
          </p:nvSpPr>
          <p:spPr bwMode="auto">
            <a:xfrm>
              <a:off x="1371764" y="3115228"/>
              <a:ext cx="566214" cy="3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700" dirty="0">
                  <a:solidFill>
                    <a:schemeClr val="bg1"/>
                  </a:solidFill>
                  <a:latin typeface="微软雅黑" pitchFamily="34" charset="-122"/>
                  <a:ea typeface="微软雅黑" pitchFamily="34" charset="-122"/>
                  <a:cs typeface="宋体" pitchFamily="2" charset="-122"/>
                </a:rPr>
                <a:t>01</a:t>
              </a:r>
            </a:p>
          </p:txBody>
        </p:sp>
      </p:grpSp>
      <p:grpSp>
        <p:nvGrpSpPr>
          <p:cNvPr id="28" name="组合 27"/>
          <p:cNvGrpSpPr/>
          <p:nvPr/>
        </p:nvGrpSpPr>
        <p:grpSpPr>
          <a:xfrm>
            <a:off x="4974976" y="3961569"/>
            <a:ext cx="971024" cy="971151"/>
            <a:chOff x="3587321" y="2971176"/>
            <a:chExt cx="728363" cy="728363"/>
          </a:xfrm>
        </p:grpSpPr>
        <p:sp>
          <p:nvSpPr>
            <p:cNvPr id="29" name="椭圆 28"/>
            <p:cNvSpPr/>
            <p:nvPr/>
          </p:nvSpPr>
          <p:spPr>
            <a:xfrm>
              <a:off x="3587321" y="2971176"/>
              <a:ext cx="728363" cy="728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TextBox 19"/>
            <p:cNvSpPr txBox="1">
              <a:spLocks noChangeArrowheads="1"/>
            </p:cNvSpPr>
            <p:nvPr/>
          </p:nvSpPr>
          <p:spPr bwMode="auto">
            <a:xfrm>
              <a:off x="3635896" y="3115228"/>
              <a:ext cx="566214" cy="3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700" dirty="0">
                  <a:solidFill>
                    <a:schemeClr val="bg1"/>
                  </a:solidFill>
                  <a:latin typeface="微软雅黑" pitchFamily="34" charset="-122"/>
                  <a:ea typeface="微软雅黑" pitchFamily="34" charset="-122"/>
                  <a:cs typeface="宋体" pitchFamily="2" charset="-122"/>
                </a:rPr>
                <a:t>03</a:t>
              </a:r>
            </a:p>
          </p:txBody>
        </p:sp>
      </p:grpSp>
      <p:grpSp>
        <p:nvGrpSpPr>
          <p:cNvPr id="31" name="组合 30"/>
          <p:cNvGrpSpPr/>
          <p:nvPr/>
        </p:nvGrpSpPr>
        <p:grpSpPr>
          <a:xfrm>
            <a:off x="8056179" y="3961569"/>
            <a:ext cx="971024" cy="971151"/>
            <a:chOff x="5898524" y="2971176"/>
            <a:chExt cx="728363" cy="728363"/>
          </a:xfrm>
        </p:grpSpPr>
        <p:sp>
          <p:nvSpPr>
            <p:cNvPr id="32" name="椭圆 31"/>
            <p:cNvSpPr/>
            <p:nvPr/>
          </p:nvSpPr>
          <p:spPr>
            <a:xfrm>
              <a:off x="5898524" y="2971176"/>
              <a:ext cx="728363" cy="728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TextBox 19"/>
            <p:cNvSpPr txBox="1">
              <a:spLocks noChangeArrowheads="1"/>
            </p:cNvSpPr>
            <p:nvPr/>
          </p:nvSpPr>
          <p:spPr bwMode="auto">
            <a:xfrm>
              <a:off x="5979598" y="3115228"/>
              <a:ext cx="566214" cy="3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700" dirty="0">
                  <a:solidFill>
                    <a:schemeClr val="bg1"/>
                  </a:solidFill>
                  <a:latin typeface="微软雅黑" pitchFamily="34" charset="-122"/>
                  <a:ea typeface="微软雅黑" pitchFamily="34" charset="-122"/>
                  <a:cs typeface="宋体" pitchFamily="2" charset="-122"/>
                </a:rPr>
                <a:t>05</a:t>
              </a:r>
            </a:p>
          </p:txBody>
        </p:sp>
      </p:grpSp>
      <p:grpSp>
        <p:nvGrpSpPr>
          <p:cNvPr id="34" name="组合 33"/>
          <p:cNvGrpSpPr/>
          <p:nvPr/>
        </p:nvGrpSpPr>
        <p:grpSpPr>
          <a:xfrm>
            <a:off x="3452787" y="2439185"/>
            <a:ext cx="971024" cy="971151"/>
            <a:chOff x="2445531" y="1829388"/>
            <a:chExt cx="728363" cy="728363"/>
          </a:xfrm>
        </p:grpSpPr>
        <p:sp>
          <p:nvSpPr>
            <p:cNvPr id="35" name="椭圆 34"/>
            <p:cNvSpPr/>
            <p:nvPr/>
          </p:nvSpPr>
          <p:spPr>
            <a:xfrm>
              <a:off x="2445531" y="1829388"/>
              <a:ext cx="728363" cy="7283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19"/>
            <p:cNvSpPr txBox="1">
              <a:spLocks noChangeArrowheads="1"/>
            </p:cNvSpPr>
            <p:nvPr/>
          </p:nvSpPr>
          <p:spPr bwMode="auto">
            <a:xfrm>
              <a:off x="2527495" y="1980240"/>
              <a:ext cx="566214" cy="3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700" dirty="0">
                  <a:solidFill>
                    <a:schemeClr val="bg1"/>
                  </a:solidFill>
                  <a:latin typeface="微软雅黑" pitchFamily="34" charset="-122"/>
                  <a:ea typeface="微软雅黑" pitchFamily="34" charset="-122"/>
                  <a:cs typeface="宋体" pitchFamily="2" charset="-122"/>
                </a:rPr>
                <a:t>02</a:t>
              </a:r>
            </a:p>
          </p:txBody>
        </p:sp>
      </p:grpSp>
      <p:grpSp>
        <p:nvGrpSpPr>
          <p:cNvPr id="37" name="组合 36"/>
          <p:cNvGrpSpPr/>
          <p:nvPr/>
        </p:nvGrpSpPr>
        <p:grpSpPr>
          <a:xfrm>
            <a:off x="6497163" y="2439185"/>
            <a:ext cx="971024" cy="971151"/>
            <a:chOff x="4729110" y="1829388"/>
            <a:chExt cx="728363" cy="728363"/>
          </a:xfrm>
        </p:grpSpPr>
        <p:sp>
          <p:nvSpPr>
            <p:cNvPr id="38" name="椭圆 37"/>
            <p:cNvSpPr/>
            <p:nvPr/>
          </p:nvSpPr>
          <p:spPr>
            <a:xfrm>
              <a:off x="4729110" y="1829388"/>
              <a:ext cx="728363" cy="728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TextBox 19"/>
            <p:cNvSpPr txBox="1">
              <a:spLocks noChangeArrowheads="1"/>
            </p:cNvSpPr>
            <p:nvPr/>
          </p:nvSpPr>
          <p:spPr bwMode="auto">
            <a:xfrm>
              <a:off x="4833688" y="1980240"/>
              <a:ext cx="566214" cy="3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700" dirty="0">
                  <a:solidFill>
                    <a:schemeClr val="bg1"/>
                  </a:solidFill>
                  <a:latin typeface="微软雅黑" pitchFamily="34" charset="-122"/>
                  <a:ea typeface="微软雅黑" pitchFamily="34" charset="-122"/>
                  <a:cs typeface="宋体" pitchFamily="2" charset="-122"/>
                </a:rPr>
                <a:t>04</a:t>
              </a:r>
            </a:p>
          </p:txBody>
        </p:sp>
      </p:grpSp>
      <p:sp>
        <p:nvSpPr>
          <p:cNvPr id="43" name="标题 42"/>
          <p:cNvSpPr>
            <a:spLocks noGrp="1"/>
          </p:cNvSpPr>
          <p:nvPr>
            <p:ph type="title"/>
          </p:nvPr>
        </p:nvSpPr>
        <p:spPr/>
        <p:txBody>
          <a:bodyPr>
            <a:normAutofit fontScale="90000"/>
          </a:bodyPr>
          <a:lstStyle/>
          <a:p>
            <a:r>
              <a:rPr lang="zh-CN" altLang="en-US" dirty="0"/>
              <a:t>监控指标</a:t>
            </a:r>
          </a:p>
        </p:txBody>
      </p:sp>
    </p:spTree>
    <p:extLst>
      <p:ext uri="{BB962C8B-B14F-4D97-AF65-F5344CB8AC3E}">
        <p14:creationId xmlns:p14="http://schemas.microsoft.com/office/powerpoint/2010/main" val="37002736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anim calcmode="lin" valueType="num">
                                      <p:cBhvr>
                                        <p:cTn id="53" dur="500" fill="hold"/>
                                        <p:tgtEl>
                                          <p:spTgt spid="4"/>
                                        </p:tgtEl>
                                        <p:attrNameLst>
                                          <p:attrName>ppt_x</p:attrName>
                                        </p:attrNameLst>
                                      </p:cBhvr>
                                      <p:tavLst>
                                        <p:tav tm="0">
                                          <p:val>
                                            <p:strVal val="#ppt_x"/>
                                          </p:val>
                                        </p:tav>
                                        <p:tav tm="100000">
                                          <p:val>
                                            <p:strVal val="#ppt_x"/>
                                          </p:val>
                                        </p:tav>
                                      </p:tavLst>
                                    </p:anim>
                                    <p:anim calcmode="lin" valueType="num">
                                      <p:cBhvr>
                                        <p:cTn id="54" dur="500" fill="hold"/>
                                        <p:tgtEl>
                                          <p:spTgt spid="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anim calcmode="lin" valueType="num">
                                      <p:cBhvr>
                                        <p:cTn id="58" dur="500" fill="hold"/>
                                        <p:tgtEl>
                                          <p:spTgt spid="8"/>
                                        </p:tgtEl>
                                        <p:attrNameLst>
                                          <p:attrName>ppt_x</p:attrName>
                                        </p:attrNameLst>
                                      </p:cBhvr>
                                      <p:tavLst>
                                        <p:tav tm="0">
                                          <p:val>
                                            <p:strVal val="#ppt_x"/>
                                          </p:val>
                                        </p:tav>
                                        <p:tav tm="100000">
                                          <p:val>
                                            <p:strVal val="#ppt_x"/>
                                          </p:val>
                                        </p:tav>
                                      </p:tavLst>
                                    </p:anim>
                                    <p:anim calcmode="lin" valueType="num">
                                      <p:cBhvr>
                                        <p:cTn id="59" dur="5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anim calcmode="lin" valueType="num">
                                      <p:cBhvr>
                                        <p:cTn id="63" dur="500" fill="hold"/>
                                        <p:tgtEl>
                                          <p:spTgt spid="13"/>
                                        </p:tgtEl>
                                        <p:attrNameLst>
                                          <p:attrName>ppt_x</p:attrName>
                                        </p:attrNameLst>
                                      </p:cBhvr>
                                      <p:tavLst>
                                        <p:tav tm="0">
                                          <p:val>
                                            <p:strVal val="#ppt_x"/>
                                          </p:val>
                                        </p:tav>
                                        <p:tav tm="100000">
                                          <p:val>
                                            <p:strVal val="#ppt_x"/>
                                          </p:val>
                                        </p:tav>
                                      </p:tavLst>
                                    </p:anim>
                                    <p:anim calcmode="lin" valueType="num">
                                      <p:cBhvr>
                                        <p:cTn id="6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anim calcmode="lin" valueType="num">
                                      <p:cBhvr>
                                        <p:cTn id="70" dur="500" fill="hold"/>
                                        <p:tgtEl>
                                          <p:spTgt spid="16"/>
                                        </p:tgtEl>
                                        <p:attrNameLst>
                                          <p:attrName>ppt_x</p:attrName>
                                        </p:attrNameLst>
                                      </p:cBhvr>
                                      <p:tavLst>
                                        <p:tav tm="0">
                                          <p:val>
                                            <p:strVal val="#ppt_x"/>
                                          </p:val>
                                        </p:tav>
                                        <p:tav tm="100000">
                                          <p:val>
                                            <p:strVal val="#ppt_x"/>
                                          </p:val>
                                        </p:tav>
                                      </p:tavLst>
                                    </p:anim>
                                    <p:anim calcmode="lin" valueType="num">
                                      <p:cBhvr>
                                        <p:cTn id="71" dur="500" fill="hold"/>
                                        <p:tgtEl>
                                          <p:spTgt spid="16"/>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anim calcmode="lin" valueType="num">
                                      <p:cBhvr>
                                        <p:cTn id="75" dur="500" fill="hold"/>
                                        <p:tgtEl>
                                          <p:spTgt spid="19"/>
                                        </p:tgtEl>
                                        <p:attrNameLst>
                                          <p:attrName>ppt_x</p:attrName>
                                        </p:attrNameLst>
                                      </p:cBhvr>
                                      <p:tavLst>
                                        <p:tav tm="0">
                                          <p:val>
                                            <p:strVal val="#ppt_x"/>
                                          </p:val>
                                        </p:tav>
                                        <p:tav tm="100000">
                                          <p:val>
                                            <p:strVal val="#ppt_x"/>
                                          </p:val>
                                        </p:tav>
                                      </p:tavLst>
                                    </p:anim>
                                    <p:anim calcmode="lin" valueType="num">
                                      <p:cBhvr>
                                        <p:cTn id="7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60"/>
          <p:cNvGrpSpPr/>
          <p:nvPr/>
        </p:nvGrpSpPr>
        <p:grpSpPr>
          <a:xfrm>
            <a:off x="8636801" y="2670949"/>
            <a:ext cx="2557370" cy="3642617"/>
            <a:chOff x="6478443" y="1016361"/>
            <a:chExt cx="1918277" cy="2731963"/>
          </a:xfrm>
        </p:grpSpPr>
        <p:sp>
          <p:nvSpPr>
            <p:cNvPr id="49" name="Rounded Rectangle 53"/>
            <p:cNvSpPr/>
            <p:nvPr/>
          </p:nvSpPr>
          <p:spPr>
            <a:xfrm>
              <a:off x="6478443" y="1016361"/>
              <a:ext cx="1918277" cy="2731963"/>
            </a:xfrm>
            <a:prstGeom prst="roundRect">
              <a:avLst>
                <a:gd name="adj" fmla="val 11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56" name="Oval 37"/>
            <p:cNvSpPr/>
            <p:nvPr/>
          </p:nvSpPr>
          <p:spPr>
            <a:xfrm>
              <a:off x="6911081" y="1319774"/>
              <a:ext cx="1053000" cy="1053000"/>
            </a:xfrm>
            <a:prstGeom prst="ellipse">
              <a:avLst/>
            </a:prstGeom>
            <a:blipFill>
              <a:blip r:embed="rId2"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2"/>
                </a:solidFill>
                <a:latin typeface="FontAwesome" pitchFamily="2" charset="0"/>
              </a:endParaRPr>
            </a:p>
          </p:txBody>
        </p:sp>
      </p:grpSp>
      <p:grpSp>
        <p:nvGrpSpPr>
          <p:cNvPr id="57" name="Group 59"/>
          <p:cNvGrpSpPr/>
          <p:nvPr/>
        </p:nvGrpSpPr>
        <p:grpSpPr>
          <a:xfrm>
            <a:off x="6086675" y="2670949"/>
            <a:ext cx="2864567" cy="3642617"/>
            <a:chOff x="4565600" y="1016361"/>
            <a:chExt cx="2148705" cy="2731963"/>
          </a:xfrm>
        </p:grpSpPr>
        <p:grpSp>
          <p:nvGrpSpPr>
            <p:cNvPr id="58" name="Group 56"/>
            <p:cNvGrpSpPr/>
            <p:nvPr/>
          </p:nvGrpSpPr>
          <p:grpSpPr>
            <a:xfrm>
              <a:off x="4565600" y="1016361"/>
              <a:ext cx="2148705" cy="2731963"/>
              <a:chOff x="4565600" y="1016361"/>
              <a:chExt cx="2148705" cy="2731963"/>
            </a:xfrm>
          </p:grpSpPr>
          <p:sp>
            <p:nvSpPr>
              <p:cNvPr id="64" name="Rounded Rectangle 51"/>
              <p:cNvSpPr/>
              <p:nvPr/>
            </p:nvSpPr>
            <p:spPr>
              <a:xfrm>
                <a:off x="4565600" y="1016361"/>
                <a:ext cx="1918277" cy="2731963"/>
              </a:xfrm>
              <a:prstGeom prst="roundRect">
                <a:avLst>
                  <a:gd name="adj" fmla="val 11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accent1"/>
                  </a:solidFill>
                </a:endParaRPr>
              </a:p>
            </p:txBody>
          </p:sp>
          <p:sp>
            <p:nvSpPr>
              <p:cNvPr id="65" name="Isosceles Triangle 47"/>
              <p:cNvSpPr/>
              <p:nvPr/>
            </p:nvSpPr>
            <p:spPr>
              <a:xfrm rot="5400000">
                <a:off x="6351188" y="2267128"/>
                <a:ext cx="495806" cy="230428"/>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grpSp>
        <p:sp>
          <p:nvSpPr>
            <p:cNvPr id="63" name="Oval 43"/>
            <p:cNvSpPr/>
            <p:nvPr/>
          </p:nvSpPr>
          <p:spPr>
            <a:xfrm>
              <a:off x="4998238" y="1319774"/>
              <a:ext cx="1053000" cy="1053000"/>
            </a:xfrm>
            <a:prstGeom prst="ellipse">
              <a:avLst/>
            </a:prstGeom>
            <a:blipFill>
              <a:blip r:embed="rId3"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3"/>
                </a:solidFill>
                <a:latin typeface="FontAwesome" pitchFamily="2" charset="0"/>
              </a:endParaRPr>
            </a:p>
          </p:txBody>
        </p:sp>
      </p:grpSp>
      <p:cxnSp>
        <p:nvCxnSpPr>
          <p:cNvPr id="68" name="Straight Connector 25"/>
          <p:cNvCxnSpPr/>
          <p:nvPr/>
        </p:nvCxnSpPr>
        <p:spPr>
          <a:xfrm>
            <a:off x="1042839" y="2514191"/>
            <a:ext cx="10104736" cy="0"/>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58"/>
          <p:cNvGrpSpPr/>
          <p:nvPr/>
        </p:nvGrpSpPr>
        <p:grpSpPr>
          <a:xfrm>
            <a:off x="3536925" y="2670949"/>
            <a:ext cx="2864567" cy="3642617"/>
            <a:chOff x="2653038" y="1016361"/>
            <a:chExt cx="2148705" cy="2731963"/>
          </a:xfrm>
        </p:grpSpPr>
        <p:grpSp>
          <p:nvGrpSpPr>
            <p:cNvPr id="70" name="Group 55"/>
            <p:cNvGrpSpPr/>
            <p:nvPr/>
          </p:nvGrpSpPr>
          <p:grpSpPr>
            <a:xfrm>
              <a:off x="2653038" y="1016361"/>
              <a:ext cx="2148705" cy="2731963"/>
              <a:chOff x="2653038" y="1016361"/>
              <a:chExt cx="2148705" cy="2731963"/>
            </a:xfrm>
          </p:grpSpPr>
          <p:sp>
            <p:nvSpPr>
              <p:cNvPr id="78" name="Rounded Rectangle 50"/>
              <p:cNvSpPr/>
              <p:nvPr/>
            </p:nvSpPr>
            <p:spPr>
              <a:xfrm>
                <a:off x="2653038" y="1016361"/>
                <a:ext cx="1918277" cy="2731963"/>
              </a:xfrm>
              <a:prstGeom prst="roundRect">
                <a:avLst>
                  <a:gd name="adj" fmla="val 11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79" name="Isosceles Triangle 46"/>
              <p:cNvSpPr/>
              <p:nvPr/>
            </p:nvSpPr>
            <p:spPr>
              <a:xfrm rot="5400000">
                <a:off x="4438626" y="2267128"/>
                <a:ext cx="495806" cy="230428"/>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grpSp>
        <p:sp>
          <p:nvSpPr>
            <p:cNvPr id="76" name="Oval 33"/>
            <p:cNvSpPr/>
            <p:nvPr/>
          </p:nvSpPr>
          <p:spPr>
            <a:xfrm>
              <a:off x="3085676" y="1319774"/>
              <a:ext cx="1053000" cy="1053000"/>
            </a:xfrm>
            <a:prstGeom prst="ellipse">
              <a:avLst/>
            </a:prstGeom>
            <a:blipFill>
              <a:blip r:embed="rId4"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bg2"/>
                </a:solidFill>
                <a:latin typeface="FontAwesome" pitchFamily="2" charset="0"/>
              </a:endParaRPr>
            </a:p>
          </p:txBody>
        </p:sp>
      </p:grpSp>
      <p:grpSp>
        <p:nvGrpSpPr>
          <p:cNvPr id="80" name="Group 57"/>
          <p:cNvGrpSpPr/>
          <p:nvPr/>
        </p:nvGrpSpPr>
        <p:grpSpPr>
          <a:xfrm>
            <a:off x="988356" y="2670949"/>
            <a:ext cx="2864568" cy="3642617"/>
            <a:chOff x="741363" y="1016361"/>
            <a:chExt cx="2148706" cy="2731963"/>
          </a:xfrm>
        </p:grpSpPr>
        <p:grpSp>
          <p:nvGrpSpPr>
            <p:cNvPr id="81" name="Group 54"/>
            <p:cNvGrpSpPr/>
            <p:nvPr/>
          </p:nvGrpSpPr>
          <p:grpSpPr>
            <a:xfrm>
              <a:off x="741363" y="1016361"/>
              <a:ext cx="2148706" cy="2731963"/>
              <a:chOff x="741363" y="1016361"/>
              <a:chExt cx="2148706" cy="2731963"/>
            </a:xfrm>
          </p:grpSpPr>
          <p:sp>
            <p:nvSpPr>
              <p:cNvPr id="85" name="Rounded Rectangle 49"/>
              <p:cNvSpPr/>
              <p:nvPr/>
            </p:nvSpPr>
            <p:spPr>
              <a:xfrm>
                <a:off x="741363" y="1016361"/>
                <a:ext cx="1918277" cy="2731963"/>
              </a:xfrm>
              <a:prstGeom prst="roundRect">
                <a:avLst>
                  <a:gd name="adj" fmla="val 11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86" name="Isosceles Triangle 45"/>
              <p:cNvSpPr/>
              <p:nvPr/>
            </p:nvSpPr>
            <p:spPr>
              <a:xfrm rot="5400000">
                <a:off x="2526952" y="2267128"/>
                <a:ext cx="495806" cy="230428"/>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grpSp>
        <p:sp>
          <p:nvSpPr>
            <p:cNvPr id="84" name="Oval 40"/>
            <p:cNvSpPr/>
            <p:nvPr/>
          </p:nvSpPr>
          <p:spPr>
            <a:xfrm>
              <a:off x="1174001" y="1319774"/>
              <a:ext cx="1053000" cy="1053000"/>
            </a:xfrm>
            <a:prstGeom prst="ellipse">
              <a:avLst/>
            </a:prstGeom>
            <a:blipFill>
              <a:blip r:embed="rId5"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tx2">
                    <a:lumMod val="75000"/>
                  </a:schemeClr>
                </a:solidFill>
                <a:latin typeface="FontAwesome" pitchFamily="2" charset="0"/>
              </a:endParaRPr>
            </a:p>
          </p:txBody>
        </p:sp>
      </p:grpSp>
      <p:sp>
        <p:nvSpPr>
          <p:cNvPr id="88" name="矩形 87"/>
          <p:cNvSpPr>
            <a:spLocks noChangeArrowheads="1"/>
          </p:cNvSpPr>
          <p:nvPr/>
        </p:nvSpPr>
        <p:spPr bwMode="auto">
          <a:xfrm>
            <a:off x="988356" y="1478378"/>
            <a:ext cx="10159219" cy="34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en-US" altLang="zh-CN" sz="1400" dirty="0"/>
              <a:t>Google SRE </a:t>
            </a:r>
            <a:r>
              <a:rPr lang="zh-CN" altLang="en-US" sz="1400" dirty="0"/>
              <a:t>总结的监控四个黄金指标对我们添加监控具有非常重要的指导意义</a:t>
            </a:r>
            <a:endParaRPr lang="zh-CN" altLang="en-US" sz="1400" dirty="0">
              <a:solidFill>
                <a:schemeClr val="tx1">
                  <a:lumMod val="65000"/>
                  <a:lumOff val="35000"/>
                </a:schemeClr>
              </a:solidFill>
              <a:sym typeface="微软雅黑" pitchFamily="34" charset="-122"/>
            </a:endParaRPr>
          </a:p>
        </p:txBody>
      </p:sp>
      <p:sp>
        <p:nvSpPr>
          <p:cNvPr id="89" name="矩形 88"/>
          <p:cNvSpPr/>
          <p:nvPr/>
        </p:nvSpPr>
        <p:spPr>
          <a:xfrm>
            <a:off x="1888186" y="4689729"/>
            <a:ext cx="748905"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itchFamily="34" charset="-122"/>
                <a:ea typeface="微软雅黑" pitchFamily="34" charset="-122"/>
              </a:rPr>
              <a:t>错误</a:t>
            </a:r>
            <a:endParaRPr lang="en-US" altLang="zh-CN" sz="2200" b="1" dirty="0">
              <a:solidFill>
                <a:schemeClr val="bg1">
                  <a:lumMod val="95000"/>
                </a:schemeClr>
              </a:solidFill>
              <a:latin typeface="微软雅黑" pitchFamily="34" charset="-122"/>
              <a:ea typeface="微软雅黑" pitchFamily="34" charset="-122"/>
            </a:endParaRPr>
          </a:p>
        </p:txBody>
      </p:sp>
      <p:sp>
        <p:nvSpPr>
          <p:cNvPr id="90" name="矩形 47"/>
          <p:cNvSpPr>
            <a:spLocks noChangeArrowheads="1"/>
          </p:cNvSpPr>
          <p:nvPr/>
        </p:nvSpPr>
        <p:spPr bwMode="auto">
          <a:xfrm>
            <a:off x="1148763" y="5183487"/>
            <a:ext cx="2227755" cy="55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300" dirty="0">
                <a:solidFill>
                  <a:schemeClr val="bg1">
                    <a:lumMod val="95000"/>
                  </a:schemeClr>
                </a:solidFill>
              </a:rPr>
              <a:t>错误是需要在添加监控时首要关注的指</a:t>
            </a:r>
            <a:endParaRPr lang="zh-CN" altLang="en-US" sz="1300" dirty="0">
              <a:solidFill>
                <a:schemeClr val="bg1">
                  <a:lumMod val="95000"/>
                </a:schemeClr>
              </a:solidFill>
              <a:sym typeface="微软雅黑" pitchFamily="34" charset="-122"/>
            </a:endParaRPr>
          </a:p>
        </p:txBody>
      </p:sp>
      <p:sp>
        <p:nvSpPr>
          <p:cNvPr id="91" name="矩形 90"/>
          <p:cNvSpPr/>
          <p:nvPr/>
        </p:nvSpPr>
        <p:spPr>
          <a:xfrm>
            <a:off x="4440342" y="4689729"/>
            <a:ext cx="748905"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itchFamily="34" charset="-122"/>
                <a:ea typeface="微软雅黑" pitchFamily="34" charset="-122"/>
              </a:rPr>
              <a:t>延迟</a:t>
            </a:r>
            <a:endParaRPr lang="en-US" altLang="zh-CN" sz="2200" b="1" dirty="0">
              <a:solidFill>
                <a:schemeClr val="bg1">
                  <a:lumMod val="95000"/>
                </a:schemeClr>
              </a:solidFill>
              <a:latin typeface="微软雅黑" pitchFamily="34" charset="-122"/>
              <a:ea typeface="微软雅黑" pitchFamily="34" charset="-122"/>
            </a:endParaRPr>
          </a:p>
        </p:txBody>
      </p:sp>
      <p:sp>
        <p:nvSpPr>
          <p:cNvPr id="92" name="矩形 47"/>
          <p:cNvSpPr>
            <a:spLocks noChangeArrowheads="1"/>
          </p:cNvSpPr>
          <p:nvPr/>
        </p:nvSpPr>
        <p:spPr bwMode="auto">
          <a:xfrm>
            <a:off x="3700919" y="5183487"/>
            <a:ext cx="2227755"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300" dirty="0">
                <a:solidFill>
                  <a:schemeClr val="bg1">
                    <a:lumMod val="95000"/>
                  </a:schemeClr>
                </a:solidFill>
              </a:rPr>
              <a:t>服务请求所需时间</a:t>
            </a:r>
            <a:endParaRPr lang="zh-CN" altLang="en-US" sz="1300" dirty="0">
              <a:solidFill>
                <a:schemeClr val="bg1">
                  <a:lumMod val="95000"/>
                </a:schemeClr>
              </a:solidFill>
              <a:sym typeface="微软雅黑" pitchFamily="34" charset="-122"/>
            </a:endParaRPr>
          </a:p>
        </p:txBody>
      </p:sp>
      <p:sp>
        <p:nvSpPr>
          <p:cNvPr id="93" name="矩形 92"/>
          <p:cNvSpPr/>
          <p:nvPr/>
        </p:nvSpPr>
        <p:spPr>
          <a:xfrm>
            <a:off x="9403590" y="4689729"/>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itchFamily="34" charset="-122"/>
                <a:ea typeface="微软雅黑" pitchFamily="34" charset="-122"/>
              </a:rPr>
              <a:t>饱和度</a:t>
            </a:r>
            <a:endParaRPr lang="en-US" altLang="zh-CN" sz="2200" b="1" dirty="0">
              <a:solidFill>
                <a:schemeClr val="bg1">
                  <a:lumMod val="95000"/>
                </a:schemeClr>
              </a:solidFill>
              <a:latin typeface="微软雅黑" pitchFamily="34" charset="-122"/>
              <a:ea typeface="微软雅黑" pitchFamily="34" charset="-122"/>
            </a:endParaRPr>
          </a:p>
        </p:txBody>
      </p:sp>
      <p:sp>
        <p:nvSpPr>
          <p:cNvPr id="94" name="矩形 47"/>
          <p:cNvSpPr>
            <a:spLocks noChangeArrowheads="1"/>
          </p:cNvSpPr>
          <p:nvPr/>
        </p:nvSpPr>
        <p:spPr bwMode="auto">
          <a:xfrm>
            <a:off x="8805230" y="5183487"/>
            <a:ext cx="2227755"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300" dirty="0">
                <a:solidFill>
                  <a:schemeClr val="bg1">
                    <a:lumMod val="95000"/>
                  </a:schemeClr>
                </a:solidFill>
              </a:rPr>
              <a:t>用于衡量当前服务的利用率</a:t>
            </a:r>
            <a:endParaRPr lang="zh-CN" altLang="en-US" sz="1300" dirty="0">
              <a:solidFill>
                <a:schemeClr val="bg1">
                  <a:lumMod val="95000"/>
                </a:schemeClr>
              </a:solidFill>
              <a:sym typeface="微软雅黑" pitchFamily="34" charset="-122"/>
            </a:endParaRPr>
          </a:p>
        </p:txBody>
      </p:sp>
      <p:sp>
        <p:nvSpPr>
          <p:cNvPr id="95" name="矩形 94"/>
          <p:cNvSpPr/>
          <p:nvPr/>
        </p:nvSpPr>
        <p:spPr>
          <a:xfrm>
            <a:off x="6992498" y="4689729"/>
            <a:ext cx="748905"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itchFamily="34" charset="-122"/>
                <a:ea typeface="微软雅黑" pitchFamily="34" charset="-122"/>
              </a:rPr>
              <a:t>流量</a:t>
            </a:r>
            <a:endParaRPr lang="en-US" altLang="zh-CN" sz="2200" b="1" dirty="0">
              <a:solidFill>
                <a:schemeClr val="bg1">
                  <a:lumMod val="95000"/>
                </a:schemeClr>
              </a:solidFill>
              <a:latin typeface="微软雅黑" pitchFamily="34" charset="-122"/>
              <a:ea typeface="微软雅黑" pitchFamily="34" charset="-122"/>
            </a:endParaRPr>
          </a:p>
        </p:txBody>
      </p:sp>
      <p:sp>
        <p:nvSpPr>
          <p:cNvPr id="96" name="矩形 47"/>
          <p:cNvSpPr>
            <a:spLocks noChangeArrowheads="1"/>
          </p:cNvSpPr>
          <p:nvPr/>
        </p:nvSpPr>
        <p:spPr bwMode="auto">
          <a:xfrm>
            <a:off x="6253074" y="5183487"/>
            <a:ext cx="2227755"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300" dirty="0">
                <a:solidFill>
                  <a:schemeClr val="bg1">
                    <a:lumMod val="95000"/>
                  </a:schemeClr>
                </a:solidFill>
              </a:rPr>
              <a:t>当前系统的流量</a:t>
            </a:r>
            <a:endParaRPr lang="zh-CN" altLang="en-US" sz="1300" dirty="0">
              <a:solidFill>
                <a:schemeClr val="bg1">
                  <a:lumMod val="95000"/>
                </a:schemeClr>
              </a:solidFill>
              <a:sym typeface="微软雅黑" pitchFamily="34" charset="-122"/>
            </a:endParaRPr>
          </a:p>
        </p:txBody>
      </p:sp>
      <p:sp>
        <p:nvSpPr>
          <p:cNvPr id="2" name="标题 1"/>
          <p:cNvSpPr>
            <a:spLocks noGrp="1"/>
          </p:cNvSpPr>
          <p:nvPr>
            <p:ph type="title"/>
          </p:nvPr>
        </p:nvSpPr>
        <p:spPr/>
        <p:txBody>
          <a:bodyPr/>
          <a:lstStyle/>
          <a:p>
            <a:r>
              <a:rPr lang="zh-CN" altLang="en-US" dirty="0"/>
              <a:t>监控指标</a:t>
            </a:r>
          </a:p>
        </p:txBody>
      </p:sp>
    </p:spTree>
    <p:extLst>
      <p:ext uri="{BB962C8B-B14F-4D97-AF65-F5344CB8AC3E}">
        <p14:creationId xmlns:p14="http://schemas.microsoft.com/office/powerpoint/2010/main" val="18657062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outVertical)">
                                      <p:cBhvr>
                                        <p:cTn id="7" dur="500"/>
                                        <p:tgtEl>
                                          <p:spTgt spid="88"/>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strips(upRight)">
                                      <p:cBhvr>
                                        <p:cTn id="11" dur="500"/>
                                        <p:tgtEl>
                                          <p:spTgt spid="68"/>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randombar(horizontal)">
                                      <p:cBhvr>
                                        <p:cTn id="20" dur="500"/>
                                        <p:tgtEl>
                                          <p:spTgt spid="8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randombar(horizontal)">
                                      <p:cBhvr>
                                        <p:cTn id="23" dur="500"/>
                                        <p:tgtEl>
                                          <p:spTgt spid="90"/>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400"/>
                                        <p:tgtEl>
                                          <p:spTgt spid="69"/>
                                        </p:tgtEl>
                                        <p:attrNameLst>
                                          <p:attrName>ppt_x</p:attrName>
                                        </p:attrNameLst>
                                      </p:cBhvr>
                                      <p:tavLst>
                                        <p:tav tm="0">
                                          <p:val>
                                            <p:strVal val="#ppt_x-#ppt_w*1.125000"/>
                                          </p:val>
                                        </p:tav>
                                        <p:tav tm="100000">
                                          <p:val>
                                            <p:strVal val="#ppt_x"/>
                                          </p:val>
                                        </p:tav>
                                      </p:tavLst>
                                    </p:anim>
                                    <p:animEffect transition="in" filter="wipe(right)">
                                      <p:cBhvr>
                                        <p:cTn id="28" dur="40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randombar(horizontal)">
                                      <p:cBhvr>
                                        <p:cTn id="32" dur="500"/>
                                        <p:tgtEl>
                                          <p:spTgt spid="9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randombar(horizontal)">
                                      <p:cBhvr>
                                        <p:cTn id="35" dur="500"/>
                                        <p:tgtEl>
                                          <p:spTgt spid="92"/>
                                        </p:tgtEl>
                                      </p:cBhvr>
                                    </p:animEffect>
                                  </p:childTnLst>
                                </p:cTn>
                              </p:par>
                            </p:childTnLst>
                          </p:cTn>
                        </p:par>
                        <p:par>
                          <p:cTn id="36" fill="hold">
                            <p:stCondLst>
                              <p:cond delay="3000"/>
                            </p:stCondLst>
                            <p:childTnLst>
                              <p:par>
                                <p:cTn id="37" presetID="1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400"/>
                                        <p:tgtEl>
                                          <p:spTgt spid="57"/>
                                        </p:tgtEl>
                                        <p:attrNameLst>
                                          <p:attrName>ppt_x</p:attrName>
                                        </p:attrNameLst>
                                      </p:cBhvr>
                                      <p:tavLst>
                                        <p:tav tm="0">
                                          <p:val>
                                            <p:strVal val="#ppt_x-#ppt_w*1.125000"/>
                                          </p:val>
                                        </p:tav>
                                        <p:tav tm="100000">
                                          <p:val>
                                            <p:strVal val="#ppt_x"/>
                                          </p:val>
                                        </p:tav>
                                      </p:tavLst>
                                    </p:anim>
                                    <p:animEffect transition="in" filter="wipe(right)">
                                      <p:cBhvr>
                                        <p:cTn id="40" dur="400"/>
                                        <p:tgtEl>
                                          <p:spTgt spid="57"/>
                                        </p:tgtEl>
                                      </p:cBhvr>
                                    </p:animEffect>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randombar(horizontal)">
                                      <p:cBhvr>
                                        <p:cTn id="44" dur="500"/>
                                        <p:tgtEl>
                                          <p:spTgt spid="9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randombar(horizontal)">
                                      <p:cBhvr>
                                        <p:cTn id="47" dur="500"/>
                                        <p:tgtEl>
                                          <p:spTgt spid="96"/>
                                        </p:tgtEl>
                                      </p:cBhvr>
                                    </p:animEffect>
                                  </p:childTnLst>
                                </p:cTn>
                              </p:par>
                            </p:childTnLst>
                          </p:cTn>
                        </p:par>
                        <p:par>
                          <p:cTn id="48" fill="hold">
                            <p:stCondLst>
                              <p:cond delay="4000"/>
                            </p:stCondLst>
                            <p:childTnLst>
                              <p:par>
                                <p:cTn id="49" presetID="2" presetClass="entr" presetSubtype="2" accel="50000" decel="50000" fill="hold"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1+#ppt_w/2"/>
                                          </p:val>
                                        </p:tav>
                                        <p:tav tm="100000">
                                          <p:val>
                                            <p:strVal val="#ppt_x"/>
                                          </p:val>
                                        </p:tav>
                                      </p:tavLst>
                                    </p:anim>
                                    <p:anim calcmode="lin" valueType="num">
                                      <p:cBhvr additive="base">
                                        <p:cTn id="52" dur="500" fill="hold"/>
                                        <p:tgtEl>
                                          <p:spTgt spid="48"/>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14" presetClass="entr" presetSubtype="10"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randombar(horizontal)">
                                      <p:cBhvr>
                                        <p:cTn id="56" dur="500"/>
                                        <p:tgtEl>
                                          <p:spTgt spid="93"/>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randombar(horizontal)">
                                      <p:cBhvr>
                                        <p:cTn id="5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95" grpId="0"/>
      <p:bldP spid="96" grpId="0"/>
    </p:bldLst>
  </p:timing>
</p:sld>
</file>

<file path=ppt/theme/theme1.xml><?xml version="1.0" encoding="utf-8"?>
<a:theme xmlns:a="http://schemas.openxmlformats.org/drawingml/2006/main" name="Office 主题">
  <a:themeElements>
    <a:clrScheme name="自定义 1345">
      <a:dk1>
        <a:sysClr val="windowText" lastClr="000000"/>
      </a:dk1>
      <a:lt1>
        <a:sysClr val="window" lastClr="FFFFFF"/>
      </a:lt1>
      <a:dk2>
        <a:srgbClr val="3F85AE"/>
      </a:dk2>
      <a:lt2>
        <a:srgbClr val="3F85AE"/>
      </a:lt2>
      <a:accent1>
        <a:srgbClr val="3F85AE"/>
      </a:accent1>
      <a:accent2>
        <a:srgbClr val="3F85AE"/>
      </a:accent2>
      <a:accent3>
        <a:srgbClr val="3F85AE"/>
      </a:accent3>
      <a:accent4>
        <a:srgbClr val="3F85AE"/>
      </a:accent4>
      <a:accent5>
        <a:srgbClr val="3F85AE"/>
      </a:accent5>
      <a:accent6>
        <a:srgbClr val="3F85AE"/>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871</Words>
  <Application>Microsoft Office PowerPoint</Application>
  <PresentationFormat>自定义</PresentationFormat>
  <Paragraphs>121</Paragraphs>
  <Slides>16</Slides>
  <Notes>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Fira Sans SemiBold Italic</vt:lpstr>
      <vt:lpstr>FontAwesome</vt:lpstr>
      <vt:lpstr>方正兰亭黑简体</vt:lpstr>
      <vt:lpstr>微软雅黑</vt:lpstr>
      <vt:lpstr>Arial</vt:lpstr>
      <vt:lpstr>Calibri</vt:lpstr>
      <vt:lpstr>Office 主题</vt:lpstr>
      <vt:lpstr>PowerPoint 演示文稿</vt:lpstr>
      <vt:lpstr>PowerPoint 演示文稿</vt:lpstr>
      <vt:lpstr>PowerPoint 演示文稿</vt:lpstr>
      <vt:lpstr>监控目标</vt:lpstr>
      <vt:lpstr>PowerPoint 演示文稿</vt:lpstr>
      <vt:lpstr>监控核心价值</vt:lpstr>
      <vt:lpstr>PowerPoint 演示文稿</vt:lpstr>
      <vt:lpstr>监控指标</vt:lpstr>
      <vt:lpstr>监控指标</vt:lpstr>
      <vt:lpstr>监控指标</vt:lpstr>
      <vt:lpstr>PowerPoint 演示文稿</vt:lpstr>
      <vt:lpstr>监控整合</vt:lpstr>
      <vt:lpstr>PowerPoint 演示文稿</vt:lpstr>
      <vt:lpstr>应急事件</vt:lpstr>
      <vt:lpstr>监控体系脑图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盘振鹏 Payne Pan</dc:creator>
  <cp:lastModifiedBy>盘振鹏 Payne Pan</cp:lastModifiedBy>
  <cp:revision>3</cp:revision>
  <dcterms:created xsi:type="dcterms:W3CDTF">2020-07-17T03:11:15Z</dcterms:created>
  <dcterms:modified xsi:type="dcterms:W3CDTF">2020-07-25T06:12:19Z</dcterms:modified>
</cp:coreProperties>
</file>